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5"/>
  </p:notesMasterIdLst>
  <p:handoutMasterIdLst>
    <p:handoutMasterId r:id="rId76"/>
  </p:handoutMasterIdLst>
  <p:sldIdLst>
    <p:sldId id="256" r:id="rId5"/>
    <p:sldId id="285" r:id="rId6"/>
    <p:sldId id="304" r:id="rId7"/>
    <p:sldId id="289" r:id="rId8"/>
    <p:sldId id="291" r:id="rId9"/>
    <p:sldId id="293" r:id="rId10"/>
    <p:sldId id="295" r:id="rId11"/>
    <p:sldId id="379" r:id="rId12"/>
    <p:sldId id="389" r:id="rId13"/>
    <p:sldId id="378" r:id="rId14"/>
    <p:sldId id="380" r:id="rId15"/>
    <p:sldId id="297" r:id="rId16"/>
    <p:sldId id="298" r:id="rId17"/>
    <p:sldId id="299" r:id="rId18"/>
    <p:sldId id="301" r:id="rId19"/>
    <p:sldId id="303" r:id="rId20"/>
    <p:sldId id="305" r:id="rId21"/>
    <p:sldId id="306" r:id="rId22"/>
    <p:sldId id="307" r:id="rId23"/>
    <p:sldId id="309" r:id="rId24"/>
    <p:sldId id="310" r:id="rId25"/>
    <p:sldId id="313" r:id="rId26"/>
    <p:sldId id="311" r:id="rId27"/>
    <p:sldId id="312" r:id="rId28"/>
    <p:sldId id="358" r:id="rId29"/>
    <p:sldId id="290" r:id="rId30"/>
    <p:sldId id="388" r:id="rId31"/>
    <p:sldId id="287" r:id="rId32"/>
    <p:sldId id="341" r:id="rId33"/>
    <p:sldId id="381" r:id="rId34"/>
    <p:sldId id="342" r:id="rId35"/>
    <p:sldId id="343" r:id="rId36"/>
    <p:sldId id="347" r:id="rId37"/>
    <p:sldId id="362" r:id="rId38"/>
    <p:sldId id="363" r:id="rId39"/>
    <p:sldId id="364" r:id="rId40"/>
    <p:sldId id="348" r:id="rId41"/>
    <p:sldId id="382" r:id="rId42"/>
    <p:sldId id="365" r:id="rId43"/>
    <p:sldId id="349" r:id="rId44"/>
    <p:sldId id="383" r:id="rId45"/>
    <p:sldId id="366" r:id="rId46"/>
    <p:sldId id="322" r:id="rId47"/>
    <p:sldId id="323" r:id="rId48"/>
    <p:sldId id="350" r:id="rId49"/>
    <p:sldId id="351" r:id="rId50"/>
    <p:sldId id="352" r:id="rId51"/>
    <p:sldId id="353" r:id="rId52"/>
    <p:sldId id="354" r:id="rId53"/>
    <p:sldId id="355" r:id="rId54"/>
    <p:sldId id="359" r:id="rId55"/>
    <p:sldId id="367" r:id="rId56"/>
    <p:sldId id="330" r:id="rId57"/>
    <p:sldId id="331" r:id="rId58"/>
    <p:sldId id="356" r:id="rId59"/>
    <p:sldId id="333" r:id="rId60"/>
    <p:sldId id="334" r:id="rId61"/>
    <p:sldId id="335" r:id="rId62"/>
    <p:sldId id="336" r:id="rId63"/>
    <p:sldId id="368" r:id="rId64"/>
    <p:sldId id="369" r:id="rId65"/>
    <p:sldId id="372" r:id="rId66"/>
    <p:sldId id="384" r:id="rId67"/>
    <p:sldId id="373" r:id="rId68"/>
    <p:sldId id="371" r:id="rId69"/>
    <p:sldId id="375" r:id="rId70"/>
    <p:sldId id="386" r:id="rId71"/>
    <p:sldId id="376" r:id="rId72"/>
    <p:sldId id="377" r:id="rId73"/>
    <p:sldId id="387" r:id="rId7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E"/>
    <a:srgbClr val="D8D2CD"/>
    <a:srgbClr val="DEDAD5"/>
    <a:srgbClr val="FDBCAF"/>
    <a:srgbClr val="A5A5A5"/>
    <a:srgbClr val="BEB9AA"/>
    <a:srgbClr val="C0C9C2"/>
    <a:srgbClr val="AA9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A796E-335A-4B2A-92A8-FDE7AFA199BD}" v="3" dt="2022-03-23T18:45:10.024"/>
    <p1510:client id="{FF6F930F-0C50-4579-A4C7-E8F175B0F6FC}" v="186" dt="2022-03-23T08:48:49.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143" autoAdjust="0"/>
  </p:normalViewPr>
  <p:slideViewPr>
    <p:cSldViewPr snapToGrid="0">
      <p:cViewPr varScale="1">
        <p:scale>
          <a:sx n="67" d="100"/>
          <a:sy n="67" d="100"/>
        </p:scale>
        <p:origin x="1248" y="53"/>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16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Dolores Paralera" userId="27444088-7ef0-4c3e-857c-5a20c1f70ae4" providerId="ADAL" clId="{84BA796E-335A-4B2A-92A8-FDE7AFA199BD}"/>
    <pc:docChg chg="undo custSel delSld modSld sldOrd">
      <pc:chgData name="Maria Dolores Paralera" userId="27444088-7ef0-4c3e-857c-5a20c1f70ae4" providerId="ADAL" clId="{84BA796E-335A-4B2A-92A8-FDE7AFA199BD}" dt="2022-03-23T18:46:06.245" v="105" actId="313"/>
      <pc:docMkLst>
        <pc:docMk/>
      </pc:docMkLst>
      <pc:sldChg chg="delSp modSp mod delAnim">
        <pc:chgData name="Maria Dolores Paralera" userId="27444088-7ef0-4c3e-857c-5a20c1f70ae4" providerId="ADAL" clId="{84BA796E-335A-4B2A-92A8-FDE7AFA199BD}" dt="2022-03-23T18:35:01.475" v="51" actId="122"/>
        <pc:sldMkLst>
          <pc:docMk/>
          <pc:sldMk cId="3354639454" sldId="290"/>
        </pc:sldMkLst>
        <pc:spChg chg="mod">
          <ac:chgData name="Maria Dolores Paralera" userId="27444088-7ef0-4c3e-857c-5a20c1f70ae4" providerId="ADAL" clId="{84BA796E-335A-4B2A-92A8-FDE7AFA199BD}" dt="2022-03-23T18:35:01.475" v="51" actId="122"/>
          <ac:spMkLst>
            <pc:docMk/>
            <pc:sldMk cId="3354639454" sldId="290"/>
            <ac:spMk id="14" creationId="{BEC46ADB-55E5-43DA-8E91-C49412A33045}"/>
          </ac:spMkLst>
        </pc:spChg>
        <pc:picChg chg="del">
          <ac:chgData name="Maria Dolores Paralera" userId="27444088-7ef0-4c3e-857c-5a20c1f70ae4" providerId="ADAL" clId="{84BA796E-335A-4B2A-92A8-FDE7AFA199BD}" dt="2022-03-23T18:34:32.399" v="1" actId="478"/>
          <ac:picMkLst>
            <pc:docMk/>
            <pc:sldMk cId="3354639454" sldId="290"/>
            <ac:picMk id="4" creationId="{5B19F6E3-5FCC-44A0-907E-619D6584BD24}"/>
          </ac:picMkLst>
        </pc:picChg>
      </pc:sldChg>
      <pc:sldChg chg="ord">
        <pc:chgData name="Maria Dolores Paralera" userId="27444088-7ef0-4c3e-857c-5a20c1f70ae4" providerId="ADAL" clId="{84BA796E-335A-4B2A-92A8-FDE7AFA199BD}" dt="2022-03-23T18:40:23.703" v="57"/>
        <pc:sldMkLst>
          <pc:docMk/>
          <pc:sldMk cId="3256912536" sldId="343"/>
        </pc:sldMkLst>
      </pc:sldChg>
      <pc:sldChg chg="ord">
        <pc:chgData name="Maria Dolores Paralera" userId="27444088-7ef0-4c3e-857c-5a20c1f70ae4" providerId="ADAL" clId="{84BA796E-335A-4B2A-92A8-FDE7AFA199BD}" dt="2022-03-23T18:40:26.318" v="59"/>
        <pc:sldMkLst>
          <pc:docMk/>
          <pc:sldMk cId="1534942698" sldId="347"/>
        </pc:sldMkLst>
      </pc:sldChg>
      <pc:sldChg chg="modSp mod">
        <pc:chgData name="Maria Dolores Paralera" userId="27444088-7ef0-4c3e-857c-5a20c1f70ae4" providerId="ADAL" clId="{84BA796E-335A-4B2A-92A8-FDE7AFA199BD}" dt="2022-03-23T18:45:57.420" v="102" actId="313"/>
        <pc:sldMkLst>
          <pc:docMk/>
          <pc:sldMk cId="123548528" sldId="350"/>
        </pc:sldMkLst>
        <pc:spChg chg="mod">
          <ac:chgData name="Maria Dolores Paralera" userId="27444088-7ef0-4c3e-857c-5a20c1f70ae4" providerId="ADAL" clId="{84BA796E-335A-4B2A-92A8-FDE7AFA199BD}" dt="2022-03-23T18:45:57.420" v="102" actId="313"/>
          <ac:spMkLst>
            <pc:docMk/>
            <pc:sldMk cId="123548528" sldId="350"/>
            <ac:spMk id="14" creationId="{BEC46ADB-55E5-43DA-8E91-C49412A33045}"/>
          </ac:spMkLst>
        </pc:spChg>
      </pc:sldChg>
      <pc:sldChg chg="modSp mod">
        <pc:chgData name="Maria Dolores Paralera" userId="27444088-7ef0-4c3e-857c-5a20c1f70ae4" providerId="ADAL" clId="{84BA796E-335A-4B2A-92A8-FDE7AFA199BD}" dt="2022-03-23T18:46:00.318" v="103" actId="313"/>
        <pc:sldMkLst>
          <pc:docMk/>
          <pc:sldMk cId="2311904182" sldId="351"/>
        </pc:sldMkLst>
        <pc:spChg chg="mod">
          <ac:chgData name="Maria Dolores Paralera" userId="27444088-7ef0-4c3e-857c-5a20c1f70ae4" providerId="ADAL" clId="{84BA796E-335A-4B2A-92A8-FDE7AFA199BD}" dt="2022-03-23T18:46:00.318" v="103" actId="313"/>
          <ac:spMkLst>
            <pc:docMk/>
            <pc:sldMk cId="2311904182" sldId="351"/>
            <ac:spMk id="14" creationId="{BEC46ADB-55E5-43DA-8E91-C49412A33045}"/>
          </ac:spMkLst>
        </pc:spChg>
      </pc:sldChg>
      <pc:sldChg chg="modSp mod">
        <pc:chgData name="Maria Dolores Paralera" userId="27444088-7ef0-4c3e-857c-5a20c1f70ae4" providerId="ADAL" clId="{84BA796E-335A-4B2A-92A8-FDE7AFA199BD}" dt="2022-03-23T18:46:03.388" v="104" actId="313"/>
        <pc:sldMkLst>
          <pc:docMk/>
          <pc:sldMk cId="3986825240" sldId="352"/>
        </pc:sldMkLst>
        <pc:spChg chg="mod">
          <ac:chgData name="Maria Dolores Paralera" userId="27444088-7ef0-4c3e-857c-5a20c1f70ae4" providerId="ADAL" clId="{84BA796E-335A-4B2A-92A8-FDE7AFA199BD}" dt="2022-03-23T18:46:03.388" v="104" actId="313"/>
          <ac:spMkLst>
            <pc:docMk/>
            <pc:sldMk cId="3986825240" sldId="352"/>
            <ac:spMk id="14" creationId="{BEC46ADB-55E5-43DA-8E91-C49412A33045}"/>
          </ac:spMkLst>
        </pc:spChg>
      </pc:sldChg>
      <pc:sldChg chg="modSp mod">
        <pc:chgData name="Maria Dolores Paralera" userId="27444088-7ef0-4c3e-857c-5a20c1f70ae4" providerId="ADAL" clId="{84BA796E-335A-4B2A-92A8-FDE7AFA199BD}" dt="2022-03-23T18:46:06.245" v="105" actId="313"/>
        <pc:sldMkLst>
          <pc:docMk/>
          <pc:sldMk cId="1174346465" sldId="353"/>
        </pc:sldMkLst>
        <pc:spChg chg="mod">
          <ac:chgData name="Maria Dolores Paralera" userId="27444088-7ef0-4c3e-857c-5a20c1f70ae4" providerId="ADAL" clId="{84BA796E-335A-4B2A-92A8-FDE7AFA199BD}" dt="2022-03-23T18:46:06.245" v="105" actId="313"/>
          <ac:spMkLst>
            <pc:docMk/>
            <pc:sldMk cId="1174346465" sldId="353"/>
            <ac:spMk id="14" creationId="{BEC46ADB-55E5-43DA-8E91-C49412A33045}"/>
          </ac:spMkLst>
        </pc:spChg>
      </pc:sldChg>
      <pc:sldChg chg="addSp delSp modSp mod">
        <pc:chgData name="Maria Dolores Paralera" userId="27444088-7ef0-4c3e-857c-5a20c1f70ae4" providerId="ADAL" clId="{84BA796E-335A-4B2A-92A8-FDE7AFA199BD}" dt="2022-03-23T18:44:50.251" v="97" actId="255"/>
        <pc:sldMkLst>
          <pc:docMk/>
          <pc:sldMk cId="3947054908" sldId="362"/>
        </pc:sldMkLst>
        <pc:spChg chg="add mod">
          <ac:chgData name="Maria Dolores Paralera" userId="27444088-7ef0-4c3e-857c-5a20c1f70ae4" providerId="ADAL" clId="{84BA796E-335A-4B2A-92A8-FDE7AFA199BD}" dt="2022-03-23T18:44:50.251" v="97" actId="255"/>
          <ac:spMkLst>
            <pc:docMk/>
            <pc:sldMk cId="3947054908" sldId="362"/>
            <ac:spMk id="11" creationId="{9F6B0EDD-33F8-4CDB-A611-C40C7D92A58C}"/>
          </ac:spMkLst>
        </pc:spChg>
        <pc:spChg chg="add del">
          <ac:chgData name="Maria Dolores Paralera" userId="27444088-7ef0-4c3e-857c-5a20c1f70ae4" providerId="ADAL" clId="{84BA796E-335A-4B2A-92A8-FDE7AFA199BD}" dt="2022-03-23T18:43:02.234" v="82" actId="22"/>
          <ac:spMkLst>
            <pc:docMk/>
            <pc:sldMk cId="3947054908" sldId="362"/>
            <ac:spMk id="13" creationId="{02B4AA9A-4A46-43FC-A28B-93DAB9EE7EA5}"/>
          </ac:spMkLst>
        </pc:spChg>
        <pc:spChg chg="mod">
          <ac:chgData name="Maria Dolores Paralera" userId="27444088-7ef0-4c3e-857c-5a20c1f70ae4" providerId="ADAL" clId="{84BA796E-335A-4B2A-92A8-FDE7AFA199BD}" dt="2022-03-23T18:43:15.299" v="85"/>
          <ac:spMkLst>
            <pc:docMk/>
            <pc:sldMk cId="3947054908" sldId="362"/>
            <ac:spMk id="14" creationId="{BEC46ADB-55E5-43DA-8E91-C49412A33045}"/>
          </ac:spMkLst>
        </pc:spChg>
        <pc:spChg chg="add del">
          <ac:chgData name="Maria Dolores Paralera" userId="27444088-7ef0-4c3e-857c-5a20c1f70ae4" providerId="ADAL" clId="{84BA796E-335A-4B2A-92A8-FDE7AFA199BD}" dt="2022-03-23T18:43:39.084" v="92" actId="22"/>
          <ac:spMkLst>
            <pc:docMk/>
            <pc:sldMk cId="3947054908" sldId="362"/>
            <ac:spMk id="15" creationId="{A14AD085-13E8-4A21-AF90-E616ED7395D6}"/>
          </ac:spMkLst>
        </pc:spChg>
        <pc:picChg chg="del mod">
          <ac:chgData name="Maria Dolores Paralera" userId="27444088-7ef0-4c3e-857c-5a20c1f70ae4" providerId="ADAL" clId="{84BA796E-335A-4B2A-92A8-FDE7AFA199BD}" dt="2022-03-23T18:42:07.975" v="62" actId="478"/>
          <ac:picMkLst>
            <pc:docMk/>
            <pc:sldMk cId="3947054908" sldId="362"/>
            <ac:picMk id="2" creationId="{7C735161-C2FC-4489-B72C-24D7CBD74FA1}"/>
          </ac:picMkLst>
        </pc:picChg>
      </pc:sldChg>
      <pc:sldChg chg="addSp delSp modSp mod">
        <pc:chgData name="Maria Dolores Paralera" userId="27444088-7ef0-4c3e-857c-5a20c1f70ae4" providerId="ADAL" clId="{84BA796E-335A-4B2A-92A8-FDE7AFA199BD}" dt="2022-03-23T18:45:05.542" v="99"/>
        <pc:sldMkLst>
          <pc:docMk/>
          <pc:sldMk cId="1943259217" sldId="363"/>
        </pc:sldMkLst>
        <pc:spChg chg="add mod">
          <ac:chgData name="Maria Dolores Paralera" userId="27444088-7ef0-4c3e-857c-5a20c1f70ae4" providerId="ADAL" clId="{84BA796E-335A-4B2A-92A8-FDE7AFA199BD}" dt="2022-03-23T18:45:05.542" v="99"/>
          <ac:spMkLst>
            <pc:docMk/>
            <pc:sldMk cId="1943259217" sldId="363"/>
            <ac:spMk id="11" creationId="{2BE128EE-1DBE-4C8A-8383-9F8AFE58A614}"/>
          </ac:spMkLst>
        </pc:spChg>
        <pc:picChg chg="del">
          <ac:chgData name="Maria Dolores Paralera" userId="27444088-7ef0-4c3e-857c-5a20c1f70ae4" providerId="ADAL" clId="{84BA796E-335A-4B2A-92A8-FDE7AFA199BD}" dt="2022-03-23T18:45:05.159" v="98" actId="478"/>
          <ac:picMkLst>
            <pc:docMk/>
            <pc:sldMk cId="1943259217" sldId="363"/>
            <ac:picMk id="2" creationId="{7C735161-C2FC-4489-B72C-24D7CBD74FA1}"/>
          </ac:picMkLst>
        </pc:picChg>
      </pc:sldChg>
      <pc:sldChg chg="addSp delSp modSp mod">
        <pc:chgData name="Maria Dolores Paralera" userId="27444088-7ef0-4c3e-857c-5a20c1f70ae4" providerId="ADAL" clId="{84BA796E-335A-4B2A-92A8-FDE7AFA199BD}" dt="2022-03-23T18:45:10.024" v="101"/>
        <pc:sldMkLst>
          <pc:docMk/>
          <pc:sldMk cId="1750981245" sldId="364"/>
        </pc:sldMkLst>
        <pc:spChg chg="add mod">
          <ac:chgData name="Maria Dolores Paralera" userId="27444088-7ef0-4c3e-857c-5a20c1f70ae4" providerId="ADAL" clId="{84BA796E-335A-4B2A-92A8-FDE7AFA199BD}" dt="2022-03-23T18:45:10.024" v="101"/>
          <ac:spMkLst>
            <pc:docMk/>
            <pc:sldMk cId="1750981245" sldId="364"/>
            <ac:spMk id="13" creationId="{0DD3EE24-8B8A-41B0-9365-6B3C0EB8D7A7}"/>
          </ac:spMkLst>
        </pc:spChg>
        <pc:picChg chg="del">
          <ac:chgData name="Maria Dolores Paralera" userId="27444088-7ef0-4c3e-857c-5a20c1f70ae4" providerId="ADAL" clId="{84BA796E-335A-4B2A-92A8-FDE7AFA199BD}" dt="2022-03-23T18:45:09.708" v="100" actId="478"/>
          <ac:picMkLst>
            <pc:docMk/>
            <pc:sldMk cId="1750981245" sldId="364"/>
            <ac:picMk id="2" creationId="{7C735161-C2FC-4489-B72C-24D7CBD74FA1}"/>
          </ac:picMkLst>
        </pc:picChg>
      </pc:sldChg>
      <pc:sldChg chg="del">
        <pc:chgData name="Maria Dolores Paralera" userId="27444088-7ef0-4c3e-857c-5a20c1f70ae4" providerId="ADAL" clId="{84BA796E-335A-4B2A-92A8-FDE7AFA199BD}" dt="2022-03-23T18:32:38.018" v="0" actId="47"/>
        <pc:sldMkLst>
          <pc:docMk/>
          <pc:sldMk cId="1796887359" sldId="3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4FD5B5F-FADA-4B1C-A29A-3654B7A96259}" type="datetime1">
              <a:rPr lang="es-ES" smtClean="0"/>
              <a:t>23/03/2022</a:t>
            </a:fld>
            <a:endParaRPr lang="es-ES" dirty="0"/>
          </a:p>
        </p:txBody>
      </p:sp>
      <p:sp>
        <p:nvSpPr>
          <p:cNvPr id="4" name="Marcador de pie de página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8A06BE-7519-4B21-9E1D-AE6D6E69C38F}" type="slidenum">
              <a:rPr lang="es-ES" smtClean="0"/>
              <a:t>‹Nº›</a:t>
            </a:fld>
            <a:endParaRPr lang="es-E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012CA-5A6C-4DE6-8C07-7FDA95265B5A}" type="datetime1">
              <a:rPr lang="es-ES" smtClean="0"/>
              <a:pPr/>
              <a:t>23/03/2022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9B2C62-FE30-453D-946B-754E9E42C845}" type="slidenum">
              <a:rPr lang="es-ES" noProof="0" smtClean="0"/>
              <a:t>‹Nº›</a:t>
            </a:fld>
            <a:endParaRPr lang="es-ES" noProof="0"/>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a:t>Interlineado + Números de página</a:t>
            </a:r>
          </a:p>
        </p:txBody>
      </p:sp>
      <p:sp>
        <p:nvSpPr>
          <p:cNvPr id="4" name="Marcador de número de diapositiva 3"/>
          <p:cNvSpPr>
            <a:spLocks noGrp="1"/>
          </p:cNvSpPr>
          <p:nvPr>
            <p:ph type="sldNum" sz="quarter" idx="5"/>
          </p:nvPr>
        </p:nvSpPr>
        <p:spPr/>
        <p:txBody>
          <a:bodyPr rtlCol="0"/>
          <a:lstStyle/>
          <a:p>
            <a:pPr rtl="0"/>
            <a:fld id="{5A9B2C62-FE30-453D-946B-754E9E42C845}" type="slidenum">
              <a:rPr lang="es-ES" smtClean="0"/>
              <a:t>1</a:t>
            </a:fld>
            <a:endParaRPr lang="es-ES"/>
          </a:p>
        </p:txBody>
      </p:sp>
    </p:spTree>
    <p:extLst>
      <p:ext uri="{BB962C8B-B14F-4D97-AF65-F5344CB8AC3E}">
        <p14:creationId xmlns:p14="http://schemas.microsoft.com/office/powerpoint/2010/main" val="17773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10</a:t>
            </a:fld>
            <a:endParaRPr lang="es-ES"/>
          </a:p>
        </p:txBody>
      </p:sp>
    </p:spTree>
    <p:extLst>
      <p:ext uri="{BB962C8B-B14F-4D97-AF65-F5344CB8AC3E}">
        <p14:creationId xmlns:p14="http://schemas.microsoft.com/office/powerpoint/2010/main" val="258709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11</a:t>
            </a:fld>
            <a:endParaRPr lang="es-ES"/>
          </a:p>
        </p:txBody>
      </p:sp>
    </p:spTree>
    <p:extLst>
      <p:ext uri="{BB962C8B-B14F-4D97-AF65-F5344CB8AC3E}">
        <p14:creationId xmlns:p14="http://schemas.microsoft.com/office/powerpoint/2010/main" val="241991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12</a:t>
            </a:fld>
            <a:endParaRPr lang="es-ES"/>
          </a:p>
        </p:txBody>
      </p:sp>
    </p:spTree>
    <p:extLst>
      <p:ext uri="{BB962C8B-B14F-4D97-AF65-F5344CB8AC3E}">
        <p14:creationId xmlns:p14="http://schemas.microsoft.com/office/powerpoint/2010/main" val="99872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13</a:t>
            </a:fld>
            <a:endParaRPr lang="es-ES"/>
          </a:p>
        </p:txBody>
      </p:sp>
    </p:spTree>
    <p:extLst>
      <p:ext uri="{BB962C8B-B14F-4D97-AF65-F5344CB8AC3E}">
        <p14:creationId xmlns:p14="http://schemas.microsoft.com/office/powerpoint/2010/main" val="194803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14</a:t>
            </a:fld>
            <a:endParaRPr lang="es-ES"/>
          </a:p>
        </p:txBody>
      </p:sp>
    </p:spTree>
    <p:extLst>
      <p:ext uri="{BB962C8B-B14F-4D97-AF65-F5344CB8AC3E}">
        <p14:creationId xmlns:p14="http://schemas.microsoft.com/office/powerpoint/2010/main" val="252584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15</a:t>
            </a:fld>
            <a:endParaRPr lang="es-ES"/>
          </a:p>
        </p:txBody>
      </p:sp>
    </p:spTree>
    <p:extLst>
      <p:ext uri="{BB962C8B-B14F-4D97-AF65-F5344CB8AC3E}">
        <p14:creationId xmlns:p14="http://schemas.microsoft.com/office/powerpoint/2010/main" val="2354789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16</a:t>
            </a:fld>
            <a:endParaRPr lang="es-ES"/>
          </a:p>
        </p:txBody>
      </p:sp>
    </p:spTree>
    <p:extLst>
      <p:ext uri="{BB962C8B-B14F-4D97-AF65-F5344CB8AC3E}">
        <p14:creationId xmlns:p14="http://schemas.microsoft.com/office/powerpoint/2010/main" val="189494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17</a:t>
            </a:fld>
            <a:endParaRPr lang="es-ES"/>
          </a:p>
        </p:txBody>
      </p:sp>
    </p:spTree>
    <p:extLst>
      <p:ext uri="{BB962C8B-B14F-4D97-AF65-F5344CB8AC3E}">
        <p14:creationId xmlns:p14="http://schemas.microsoft.com/office/powerpoint/2010/main" val="6027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18</a:t>
            </a:fld>
            <a:endParaRPr lang="es-ES"/>
          </a:p>
        </p:txBody>
      </p:sp>
    </p:spTree>
    <p:extLst>
      <p:ext uri="{BB962C8B-B14F-4D97-AF65-F5344CB8AC3E}">
        <p14:creationId xmlns:p14="http://schemas.microsoft.com/office/powerpoint/2010/main" val="1090866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19</a:t>
            </a:fld>
            <a:endParaRPr lang="es-ES"/>
          </a:p>
        </p:txBody>
      </p:sp>
    </p:spTree>
    <p:extLst>
      <p:ext uri="{BB962C8B-B14F-4D97-AF65-F5344CB8AC3E}">
        <p14:creationId xmlns:p14="http://schemas.microsoft.com/office/powerpoint/2010/main" val="12297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a:t>
            </a:fld>
            <a:endParaRPr lang="es-ES"/>
          </a:p>
        </p:txBody>
      </p:sp>
    </p:spTree>
    <p:extLst>
      <p:ext uri="{BB962C8B-B14F-4D97-AF65-F5344CB8AC3E}">
        <p14:creationId xmlns:p14="http://schemas.microsoft.com/office/powerpoint/2010/main" val="555564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20</a:t>
            </a:fld>
            <a:endParaRPr lang="es-ES"/>
          </a:p>
        </p:txBody>
      </p:sp>
    </p:spTree>
    <p:extLst>
      <p:ext uri="{BB962C8B-B14F-4D97-AF65-F5344CB8AC3E}">
        <p14:creationId xmlns:p14="http://schemas.microsoft.com/office/powerpoint/2010/main" val="82527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21</a:t>
            </a:fld>
            <a:endParaRPr lang="es-ES"/>
          </a:p>
        </p:txBody>
      </p:sp>
    </p:spTree>
    <p:extLst>
      <p:ext uri="{BB962C8B-B14F-4D97-AF65-F5344CB8AC3E}">
        <p14:creationId xmlns:p14="http://schemas.microsoft.com/office/powerpoint/2010/main" val="2604901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22</a:t>
            </a:fld>
            <a:endParaRPr lang="es-ES"/>
          </a:p>
        </p:txBody>
      </p:sp>
    </p:spTree>
    <p:extLst>
      <p:ext uri="{BB962C8B-B14F-4D97-AF65-F5344CB8AC3E}">
        <p14:creationId xmlns:p14="http://schemas.microsoft.com/office/powerpoint/2010/main" val="2277870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23</a:t>
            </a:fld>
            <a:endParaRPr lang="es-ES"/>
          </a:p>
        </p:txBody>
      </p:sp>
    </p:spTree>
    <p:extLst>
      <p:ext uri="{BB962C8B-B14F-4D97-AF65-F5344CB8AC3E}">
        <p14:creationId xmlns:p14="http://schemas.microsoft.com/office/powerpoint/2010/main" val="2410302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24</a:t>
            </a:fld>
            <a:endParaRPr lang="es-ES"/>
          </a:p>
        </p:txBody>
      </p:sp>
    </p:spTree>
    <p:extLst>
      <p:ext uri="{BB962C8B-B14F-4D97-AF65-F5344CB8AC3E}">
        <p14:creationId xmlns:p14="http://schemas.microsoft.com/office/powerpoint/2010/main" val="1868414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25</a:t>
            </a:fld>
            <a:endParaRPr lang="es-ES"/>
          </a:p>
        </p:txBody>
      </p:sp>
    </p:spTree>
    <p:extLst>
      <p:ext uri="{BB962C8B-B14F-4D97-AF65-F5344CB8AC3E}">
        <p14:creationId xmlns:p14="http://schemas.microsoft.com/office/powerpoint/2010/main" val="3608743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26</a:t>
            </a:fld>
            <a:endParaRPr lang="es-ES"/>
          </a:p>
        </p:txBody>
      </p:sp>
    </p:spTree>
    <p:extLst>
      <p:ext uri="{BB962C8B-B14F-4D97-AF65-F5344CB8AC3E}">
        <p14:creationId xmlns:p14="http://schemas.microsoft.com/office/powerpoint/2010/main" val="2381405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27</a:t>
            </a:fld>
            <a:endParaRPr lang="es-ES"/>
          </a:p>
        </p:txBody>
      </p:sp>
    </p:spTree>
    <p:extLst>
      <p:ext uri="{BB962C8B-B14F-4D97-AF65-F5344CB8AC3E}">
        <p14:creationId xmlns:p14="http://schemas.microsoft.com/office/powerpoint/2010/main" val="1238712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28</a:t>
            </a:fld>
            <a:endParaRPr lang="es-ES"/>
          </a:p>
        </p:txBody>
      </p:sp>
    </p:spTree>
    <p:extLst>
      <p:ext uri="{BB962C8B-B14F-4D97-AF65-F5344CB8AC3E}">
        <p14:creationId xmlns:p14="http://schemas.microsoft.com/office/powerpoint/2010/main" val="1970331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29</a:t>
            </a:fld>
            <a:endParaRPr lang="es-ES"/>
          </a:p>
        </p:txBody>
      </p:sp>
    </p:spTree>
    <p:extLst>
      <p:ext uri="{BB962C8B-B14F-4D97-AF65-F5344CB8AC3E}">
        <p14:creationId xmlns:p14="http://schemas.microsoft.com/office/powerpoint/2010/main" val="567251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a:t>
            </a:fld>
            <a:endParaRPr lang="es-ES"/>
          </a:p>
        </p:txBody>
      </p:sp>
    </p:spTree>
    <p:extLst>
      <p:ext uri="{BB962C8B-B14F-4D97-AF65-F5344CB8AC3E}">
        <p14:creationId xmlns:p14="http://schemas.microsoft.com/office/powerpoint/2010/main" val="2269074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30</a:t>
            </a:fld>
            <a:endParaRPr lang="es-ES"/>
          </a:p>
        </p:txBody>
      </p:sp>
    </p:spTree>
    <p:extLst>
      <p:ext uri="{BB962C8B-B14F-4D97-AF65-F5344CB8AC3E}">
        <p14:creationId xmlns:p14="http://schemas.microsoft.com/office/powerpoint/2010/main" val="4003783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31</a:t>
            </a:fld>
            <a:endParaRPr lang="es-ES"/>
          </a:p>
        </p:txBody>
      </p:sp>
    </p:spTree>
    <p:extLst>
      <p:ext uri="{BB962C8B-B14F-4D97-AF65-F5344CB8AC3E}">
        <p14:creationId xmlns:p14="http://schemas.microsoft.com/office/powerpoint/2010/main" val="4008429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Esta imagen resume claramente que es la seguridad física. </a:t>
            </a:r>
          </a:p>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32</a:t>
            </a:fld>
            <a:endParaRPr lang="es-ES"/>
          </a:p>
        </p:txBody>
      </p:sp>
    </p:spTree>
    <p:extLst>
      <p:ext uri="{BB962C8B-B14F-4D97-AF65-F5344CB8AC3E}">
        <p14:creationId xmlns:p14="http://schemas.microsoft.com/office/powerpoint/2010/main" val="3652689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33</a:t>
            </a:fld>
            <a:endParaRPr lang="es-ES"/>
          </a:p>
        </p:txBody>
      </p:sp>
    </p:spTree>
    <p:extLst>
      <p:ext uri="{BB962C8B-B14F-4D97-AF65-F5344CB8AC3E}">
        <p14:creationId xmlns:p14="http://schemas.microsoft.com/office/powerpoint/2010/main" val="1369463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34</a:t>
            </a:fld>
            <a:endParaRPr lang="es-ES"/>
          </a:p>
        </p:txBody>
      </p:sp>
    </p:spTree>
    <p:extLst>
      <p:ext uri="{BB962C8B-B14F-4D97-AF65-F5344CB8AC3E}">
        <p14:creationId xmlns:p14="http://schemas.microsoft.com/office/powerpoint/2010/main" val="40418208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35</a:t>
            </a:fld>
            <a:endParaRPr lang="es-ES"/>
          </a:p>
        </p:txBody>
      </p:sp>
    </p:spTree>
    <p:extLst>
      <p:ext uri="{BB962C8B-B14F-4D97-AF65-F5344CB8AC3E}">
        <p14:creationId xmlns:p14="http://schemas.microsoft.com/office/powerpoint/2010/main" val="3693447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36</a:t>
            </a:fld>
            <a:endParaRPr lang="es-ES"/>
          </a:p>
        </p:txBody>
      </p:sp>
    </p:spTree>
    <p:extLst>
      <p:ext uri="{BB962C8B-B14F-4D97-AF65-F5344CB8AC3E}">
        <p14:creationId xmlns:p14="http://schemas.microsoft.com/office/powerpoint/2010/main" val="3979994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37</a:t>
            </a:fld>
            <a:endParaRPr lang="es-ES"/>
          </a:p>
        </p:txBody>
      </p:sp>
    </p:spTree>
    <p:extLst>
      <p:ext uri="{BB962C8B-B14F-4D97-AF65-F5344CB8AC3E}">
        <p14:creationId xmlns:p14="http://schemas.microsoft.com/office/powerpoint/2010/main" val="3057300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38</a:t>
            </a:fld>
            <a:endParaRPr lang="es-ES"/>
          </a:p>
        </p:txBody>
      </p:sp>
    </p:spTree>
    <p:extLst>
      <p:ext uri="{BB962C8B-B14F-4D97-AF65-F5344CB8AC3E}">
        <p14:creationId xmlns:p14="http://schemas.microsoft.com/office/powerpoint/2010/main" val="18927145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39</a:t>
            </a:fld>
            <a:endParaRPr lang="es-ES"/>
          </a:p>
        </p:txBody>
      </p:sp>
    </p:spTree>
    <p:extLst>
      <p:ext uri="{BB962C8B-B14F-4D97-AF65-F5344CB8AC3E}">
        <p14:creationId xmlns:p14="http://schemas.microsoft.com/office/powerpoint/2010/main" val="85337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a:t>
            </a:fld>
            <a:endParaRPr lang="es-ES"/>
          </a:p>
        </p:txBody>
      </p:sp>
    </p:spTree>
    <p:extLst>
      <p:ext uri="{BB962C8B-B14F-4D97-AF65-F5344CB8AC3E}">
        <p14:creationId xmlns:p14="http://schemas.microsoft.com/office/powerpoint/2010/main" val="2125950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40</a:t>
            </a:fld>
            <a:endParaRPr lang="es-ES"/>
          </a:p>
        </p:txBody>
      </p:sp>
    </p:spTree>
    <p:extLst>
      <p:ext uri="{BB962C8B-B14F-4D97-AF65-F5344CB8AC3E}">
        <p14:creationId xmlns:p14="http://schemas.microsoft.com/office/powerpoint/2010/main" val="848776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41</a:t>
            </a:fld>
            <a:endParaRPr lang="es-ES"/>
          </a:p>
        </p:txBody>
      </p:sp>
    </p:spTree>
    <p:extLst>
      <p:ext uri="{BB962C8B-B14F-4D97-AF65-F5344CB8AC3E}">
        <p14:creationId xmlns:p14="http://schemas.microsoft.com/office/powerpoint/2010/main" val="22896692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42</a:t>
            </a:fld>
            <a:endParaRPr lang="es-ES"/>
          </a:p>
        </p:txBody>
      </p:sp>
    </p:spTree>
    <p:extLst>
      <p:ext uri="{BB962C8B-B14F-4D97-AF65-F5344CB8AC3E}">
        <p14:creationId xmlns:p14="http://schemas.microsoft.com/office/powerpoint/2010/main" val="4278099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601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333333"/>
                </a:solidFill>
                <a:effectLst/>
                <a:latin typeface="Encode Sans"/>
              </a:rPr>
              <a:t>Correcto. La seguridad activa previene y la pasiva palía.</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82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333333"/>
                </a:solidFill>
                <a:effectLst/>
                <a:latin typeface="Encode Sans"/>
              </a:rPr>
              <a:t>Es la encargada de recopilar información sobre el usuario que va a ser objeto del ataque. En esta parte son típicas las técnicas de ingeniería social y las búsquedas avanzadas en Internet (</a:t>
            </a:r>
            <a:r>
              <a:rPr lang="es-ES" b="1" i="0" dirty="0" err="1">
                <a:solidFill>
                  <a:srgbClr val="333333"/>
                </a:solidFill>
                <a:effectLst/>
                <a:latin typeface="Encode Sans"/>
              </a:rPr>
              <a:t>Footprinting</a:t>
            </a:r>
            <a:r>
              <a:rPr lang="es-ES" b="1" i="0" dirty="0">
                <a:solidFill>
                  <a:srgbClr val="333333"/>
                </a:solidFill>
                <a:effectLst/>
                <a:latin typeface="Encode Sans"/>
              </a:rPr>
              <a:t> o </a:t>
            </a:r>
            <a:r>
              <a:rPr lang="es-ES" b="1" i="0" dirty="0" err="1">
                <a:solidFill>
                  <a:srgbClr val="333333"/>
                </a:solidFill>
                <a:effectLst/>
                <a:latin typeface="Encode Sans"/>
              </a:rPr>
              <a:t>Information</a:t>
            </a:r>
            <a:r>
              <a:rPr lang="es-ES" b="1" i="0" dirty="0">
                <a:solidFill>
                  <a:srgbClr val="333333"/>
                </a:solidFill>
                <a:effectLst/>
                <a:latin typeface="Encode Sans"/>
              </a:rPr>
              <a:t> </a:t>
            </a:r>
            <a:r>
              <a:rPr lang="es-ES" b="1" i="0" dirty="0" err="1">
                <a:solidFill>
                  <a:srgbClr val="333333"/>
                </a:solidFill>
                <a:effectLst/>
                <a:latin typeface="Encode Sans"/>
              </a:rPr>
              <a:t>Gathering</a:t>
            </a:r>
            <a:r>
              <a:rPr lang="es-ES" b="0" i="0" dirty="0">
                <a:solidFill>
                  <a:srgbClr val="333333"/>
                </a:solidFill>
                <a:effectLst/>
                <a:latin typeface="Encode Sans"/>
              </a:rPr>
              <a:t>).</a:t>
            </a:r>
            <a:endParaRPr lang="es-ES" dirty="0"/>
          </a:p>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45</a:t>
            </a:fld>
            <a:endParaRPr lang="es-ES"/>
          </a:p>
        </p:txBody>
      </p:sp>
    </p:spTree>
    <p:extLst>
      <p:ext uri="{BB962C8B-B14F-4D97-AF65-F5344CB8AC3E}">
        <p14:creationId xmlns:p14="http://schemas.microsoft.com/office/powerpoint/2010/main" val="4190265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333333"/>
                </a:solidFill>
                <a:effectLst/>
                <a:latin typeface="Encode Sans"/>
              </a:rPr>
              <a:t>En esta fase, se utilizan </a:t>
            </a:r>
            <a:r>
              <a:rPr lang="es-ES" b="0" i="0" dirty="0" err="1">
                <a:solidFill>
                  <a:srgbClr val="333333"/>
                </a:solidFill>
                <a:effectLst/>
                <a:latin typeface="Encode Sans"/>
              </a:rPr>
              <a:t>sniffers</a:t>
            </a:r>
            <a:r>
              <a:rPr lang="es-ES" b="0" i="0" dirty="0">
                <a:solidFill>
                  <a:srgbClr val="333333"/>
                </a:solidFill>
                <a:effectLst/>
                <a:latin typeface="Encode Sans"/>
              </a:rPr>
              <a:t>, escaneo de puertos o cualquier herramienta que nos muestre las debilidades del sistema objetivo. En esta fase se intentan encontrar direcciones IP o nombres DNS de la víctima, así como puertos abiertos y versiones de los servicios asociados a dichos puertos, o las aplicaciones más usadas para buscar vulnerabilidades presentes en ellas.</a:t>
            </a:r>
            <a:endParaRPr lang="es-ES" dirty="0"/>
          </a:p>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46</a:t>
            </a:fld>
            <a:endParaRPr lang="es-ES"/>
          </a:p>
        </p:txBody>
      </p:sp>
    </p:spTree>
    <p:extLst>
      <p:ext uri="{BB962C8B-B14F-4D97-AF65-F5344CB8AC3E}">
        <p14:creationId xmlns:p14="http://schemas.microsoft.com/office/powerpoint/2010/main" val="1941546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333333"/>
                </a:solidFill>
                <a:effectLst/>
                <a:latin typeface="Encode Sans"/>
              </a:rPr>
              <a:t>Aquí es donde comienza el ataque propiamente dicho. Se accede al sistema después de haber crackeado o robado contraseñas, explotando algún tipo de vulnerabilidad detectada en la fase anterior</a:t>
            </a:r>
            <a:endParaRPr lang="es-ES" dirty="0"/>
          </a:p>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47</a:t>
            </a:fld>
            <a:endParaRPr lang="es-ES"/>
          </a:p>
        </p:txBody>
      </p:sp>
    </p:spTree>
    <p:extLst>
      <p:ext uri="{BB962C8B-B14F-4D97-AF65-F5344CB8AC3E}">
        <p14:creationId xmlns:p14="http://schemas.microsoft.com/office/powerpoint/2010/main" val="2854770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333333"/>
                </a:solidFill>
                <a:effectLst/>
                <a:latin typeface="Encode Sans"/>
              </a:rPr>
              <a:t>Conseguir que el acceso se pueda repetir en cualquier otra circunstancia. Para ello, se entra en el sistema y se modifican privilegios o se crean nuevas vulnerabilidades que permitan un acceso posterior. Es típico de esta fase la instalación de </a:t>
            </a:r>
            <a:r>
              <a:rPr lang="es-ES" b="1" i="0" dirty="0" err="1">
                <a:solidFill>
                  <a:srgbClr val="333333"/>
                </a:solidFill>
                <a:effectLst/>
                <a:latin typeface="Encode Sans"/>
              </a:rPr>
              <a:t>backdoors</a:t>
            </a:r>
            <a:r>
              <a:rPr lang="es-ES" b="0" i="0" dirty="0">
                <a:solidFill>
                  <a:srgbClr val="333333"/>
                </a:solidFill>
                <a:effectLst/>
                <a:latin typeface="Encode Sans"/>
              </a:rPr>
              <a:t> y troyanos.</a:t>
            </a:r>
            <a:endParaRPr lang="es-ES" dirty="0"/>
          </a:p>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48</a:t>
            </a:fld>
            <a:endParaRPr lang="es-ES"/>
          </a:p>
        </p:txBody>
      </p:sp>
    </p:spTree>
    <p:extLst>
      <p:ext uri="{BB962C8B-B14F-4D97-AF65-F5344CB8AC3E}">
        <p14:creationId xmlns:p14="http://schemas.microsoft.com/office/powerpoint/2010/main" val="20015081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333333"/>
                </a:solidFill>
                <a:effectLst/>
                <a:latin typeface="Encode Sans"/>
              </a:rPr>
              <a:t>Por último, la fase de </a:t>
            </a:r>
            <a:r>
              <a:rPr lang="es-ES" b="1" i="0" dirty="0">
                <a:solidFill>
                  <a:srgbClr val="333333"/>
                </a:solidFill>
                <a:effectLst/>
                <a:latin typeface="Encode Sans"/>
              </a:rPr>
              <a:t>borrado de huellas</a:t>
            </a:r>
            <a:r>
              <a:rPr lang="es-ES" b="0" i="0" dirty="0">
                <a:solidFill>
                  <a:srgbClr val="333333"/>
                </a:solidFill>
                <a:effectLst/>
                <a:latin typeface="Encode Sans"/>
              </a:rPr>
              <a:t>. Aquí es donde el intruso trata de borrar cualquier rastro que haya dejado en los accesos no permitidos. Se limpian en la medida de lo posible, los ficheros logs y las alarmas del sistema.</a:t>
            </a:r>
            <a:endParaRPr lang="es-ES" dirty="0"/>
          </a:p>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49</a:t>
            </a:fld>
            <a:endParaRPr lang="es-ES"/>
          </a:p>
        </p:txBody>
      </p:sp>
    </p:spTree>
    <p:extLst>
      <p:ext uri="{BB962C8B-B14F-4D97-AF65-F5344CB8AC3E}">
        <p14:creationId xmlns:p14="http://schemas.microsoft.com/office/powerpoint/2010/main" val="65347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5</a:t>
            </a:fld>
            <a:endParaRPr lang="es-ES"/>
          </a:p>
        </p:txBody>
      </p:sp>
    </p:spTree>
    <p:extLst>
      <p:ext uri="{BB962C8B-B14F-4D97-AF65-F5344CB8AC3E}">
        <p14:creationId xmlns:p14="http://schemas.microsoft.com/office/powerpoint/2010/main" val="3528891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50</a:t>
            </a:fld>
            <a:endParaRPr lang="es-ES"/>
          </a:p>
        </p:txBody>
      </p:sp>
    </p:spTree>
    <p:extLst>
      <p:ext uri="{BB962C8B-B14F-4D97-AF65-F5344CB8AC3E}">
        <p14:creationId xmlns:p14="http://schemas.microsoft.com/office/powerpoint/2010/main" val="4060234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51</a:t>
            </a:fld>
            <a:endParaRPr lang="es-ES"/>
          </a:p>
        </p:txBody>
      </p:sp>
    </p:spTree>
    <p:extLst>
      <p:ext uri="{BB962C8B-B14F-4D97-AF65-F5344CB8AC3E}">
        <p14:creationId xmlns:p14="http://schemas.microsoft.com/office/powerpoint/2010/main" val="894904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52</a:t>
            </a:fld>
            <a:endParaRPr lang="es-ES"/>
          </a:p>
        </p:txBody>
      </p:sp>
    </p:spTree>
    <p:extLst>
      <p:ext uri="{BB962C8B-B14F-4D97-AF65-F5344CB8AC3E}">
        <p14:creationId xmlns:p14="http://schemas.microsoft.com/office/powerpoint/2010/main" val="3917706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333333"/>
                </a:solidFill>
                <a:effectLst/>
                <a:latin typeface="Encode Sans"/>
              </a:rPr>
              <a:t> Es activo si produce cambios en el sistema y pasivo si no los produce.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158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333333"/>
                </a:solidFill>
                <a:effectLst/>
                <a:latin typeface="Encode Sans"/>
              </a:rPr>
              <a:t> Es activo si produce cambios en el sistema y pasivo si no los produce.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795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55</a:t>
            </a:fld>
            <a:endParaRPr lang="es-ES"/>
          </a:p>
        </p:txBody>
      </p:sp>
    </p:spTree>
    <p:extLst>
      <p:ext uri="{BB962C8B-B14F-4D97-AF65-F5344CB8AC3E}">
        <p14:creationId xmlns:p14="http://schemas.microsoft.com/office/powerpoint/2010/main" val="28222934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8478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265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1632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B2C62-FE30-453D-946B-754E9E42C84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4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a:t>
            </a:fld>
            <a:endParaRPr lang="es-ES"/>
          </a:p>
        </p:txBody>
      </p:sp>
    </p:spTree>
    <p:extLst>
      <p:ext uri="{BB962C8B-B14F-4D97-AF65-F5344CB8AC3E}">
        <p14:creationId xmlns:p14="http://schemas.microsoft.com/office/powerpoint/2010/main" val="1996100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60</a:t>
            </a:fld>
            <a:endParaRPr lang="es-ES"/>
          </a:p>
        </p:txBody>
      </p:sp>
    </p:spTree>
    <p:extLst>
      <p:ext uri="{BB962C8B-B14F-4D97-AF65-F5344CB8AC3E}">
        <p14:creationId xmlns:p14="http://schemas.microsoft.com/office/powerpoint/2010/main" val="3062622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61</a:t>
            </a:fld>
            <a:endParaRPr lang="es-ES"/>
          </a:p>
        </p:txBody>
      </p:sp>
    </p:spTree>
    <p:extLst>
      <p:ext uri="{BB962C8B-B14F-4D97-AF65-F5344CB8AC3E}">
        <p14:creationId xmlns:p14="http://schemas.microsoft.com/office/powerpoint/2010/main" val="31813509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62</a:t>
            </a:fld>
            <a:endParaRPr lang="es-ES"/>
          </a:p>
        </p:txBody>
      </p:sp>
    </p:spTree>
    <p:extLst>
      <p:ext uri="{BB962C8B-B14F-4D97-AF65-F5344CB8AC3E}">
        <p14:creationId xmlns:p14="http://schemas.microsoft.com/office/powerpoint/2010/main" val="1316178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63</a:t>
            </a:fld>
            <a:endParaRPr lang="es-ES"/>
          </a:p>
        </p:txBody>
      </p:sp>
    </p:spTree>
    <p:extLst>
      <p:ext uri="{BB962C8B-B14F-4D97-AF65-F5344CB8AC3E}">
        <p14:creationId xmlns:p14="http://schemas.microsoft.com/office/powerpoint/2010/main" val="296604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64</a:t>
            </a:fld>
            <a:endParaRPr lang="es-ES"/>
          </a:p>
        </p:txBody>
      </p:sp>
    </p:spTree>
    <p:extLst>
      <p:ext uri="{BB962C8B-B14F-4D97-AF65-F5344CB8AC3E}">
        <p14:creationId xmlns:p14="http://schemas.microsoft.com/office/powerpoint/2010/main" val="28114185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65</a:t>
            </a:fld>
            <a:endParaRPr lang="es-ES"/>
          </a:p>
        </p:txBody>
      </p:sp>
    </p:spTree>
    <p:extLst>
      <p:ext uri="{BB962C8B-B14F-4D97-AF65-F5344CB8AC3E}">
        <p14:creationId xmlns:p14="http://schemas.microsoft.com/office/powerpoint/2010/main" val="36569618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66</a:t>
            </a:fld>
            <a:endParaRPr lang="es-ES"/>
          </a:p>
        </p:txBody>
      </p:sp>
    </p:spTree>
    <p:extLst>
      <p:ext uri="{BB962C8B-B14F-4D97-AF65-F5344CB8AC3E}">
        <p14:creationId xmlns:p14="http://schemas.microsoft.com/office/powerpoint/2010/main" val="27524980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67</a:t>
            </a:fld>
            <a:endParaRPr lang="es-ES"/>
          </a:p>
        </p:txBody>
      </p:sp>
    </p:spTree>
    <p:extLst>
      <p:ext uri="{BB962C8B-B14F-4D97-AF65-F5344CB8AC3E}">
        <p14:creationId xmlns:p14="http://schemas.microsoft.com/office/powerpoint/2010/main" val="260889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68</a:t>
            </a:fld>
            <a:endParaRPr lang="es-ES"/>
          </a:p>
        </p:txBody>
      </p:sp>
    </p:spTree>
    <p:extLst>
      <p:ext uri="{BB962C8B-B14F-4D97-AF65-F5344CB8AC3E}">
        <p14:creationId xmlns:p14="http://schemas.microsoft.com/office/powerpoint/2010/main" val="13396733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69</a:t>
            </a:fld>
            <a:endParaRPr lang="es-ES"/>
          </a:p>
        </p:txBody>
      </p:sp>
    </p:spTree>
    <p:extLst>
      <p:ext uri="{BB962C8B-B14F-4D97-AF65-F5344CB8AC3E}">
        <p14:creationId xmlns:p14="http://schemas.microsoft.com/office/powerpoint/2010/main" val="211314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7</a:t>
            </a:fld>
            <a:endParaRPr lang="es-ES"/>
          </a:p>
        </p:txBody>
      </p:sp>
    </p:spTree>
    <p:extLst>
      <p:ext uri="{BB962C8B-B14F-4D97-AF65-F5344CB8AC3E}">
        <p14:creationId xmlns:p14="http://schemas.microsoft.com/office/powerpoint/2010/main" val="3676919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dirty="0"/>
              <a:t>Interlineado + Números de página</a:t>
            </a:r>
          </a:p>
        </p:txBody>
      </p:sp>
      <p:sp>
        <p:nvSpPr>
          <p:cNvPr id="4" name="Marcador de número de diapositiva 3"/>
          <p:cNvSpPr>
            <a:spLocks noGrp="1"/>
          </p:cNvSpPr>
          <p:nvPr>
            <p:ph type="sldNum" sz="quarter" idx="5"/>
          </p:nvPr>
        </p:nvSpPr>
        <p:spPr/>
        <p:txBody>
          <a:bodyPr rtlCol="0"/>
          <a:lstStyle/>
          <a:p>
            <a:pPr rtl="0"/>
            <a:fld id="{5A9B2C62-FE30-453D-946B-754E9E42C845}" type="slidenum">
              <a:rPr lang="es-ES" smtClean="0"/>
              <a:t>70</a:t>
            </a:fld>
            <a:endParaRPr lang="es-ES"/>
          </a:p>
        </p:txBody>
      </p:sp>
    </p:spTree>
    <p:extLst>
      <p:ext uri="{BB962C8B-B14F-4D97-AF65-F5344CB8AC3E}">
        <p14:creationId xmlns:p14="http://schemas.microsoft.com/office/powerpoint/2010/main" val="155930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8</a:t>
            </a:fld>
            <a:endParaRPr lang="es-ES"/>
          </a:p>
        </p:txBody>
      </p:sp>
    </p:spTree>
    <p:extLst>
      <p:ext uri="{BB962C8B-B14F-4D97-AF65-F5344CB8AC3E}">
        <p14:creationId xmlns:p14="http://schemas.microsoft.com/office/powerpoint/2010/main" val="92986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5A9B2C62-FE30-453D-946B-754E9E42C845}" type="slidenum">
              <a:rPr lang="es-ES" smtClean="0"/>
              <a:t>9</a:t>
            </a:fld>
            <a:endParaRPr lang="es-ES"/>
          </a:p>
        </p:txBody>
      </p:sp>
    </p:spTree>
    <p:extLst>
      <p:ext uri="{BB962C8B-B14F-4D97-AF65-F5344CB8AC3E}">
        <p14:creationId xmlns:p14="http://schemas.microsoft.com/office/powerpoint/2010/main" val="347954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accent2"/>
        </a:solidFill>
        <a:effectLst/>
      </p:bgPr>
    </p:bg>
    <p:spTree>
      <p:nvGrpSpPr>
        <p:cNvPr id="1" name=""/>
        <p:cNvGrpSpPr/>
        <p:nvPr/>
      </p:nvGrpSpPr>
      <p:grpSpPr>
        <a:xfrm>
          <a:off x="0" y="0"/>
          <a:ext cx="0" cy="0"/>
          <a:chOff x="0" y="0"/>
          <a:chExt cx="0" cy="0"/>
        </a:xfrm>
      </p:grpSpPr>
      <p:sp>
        <p:nvSpPr>
          <p:cNvPr id="12" name="Marcador de texto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rtlCol="0">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rtl="0"/>
            <a:r>
              <a:rPr lang="es-ES" noProof="0"/>
              <a:t>Haga clic para modificar los estilos de texto del patrón</a:t>
            </a:r>
          </a:p>
        </p:txBody>
      </p:sp>
      <p:sp>
        <p:nvSpPr>
          <p:cNvPr id="13" name="Marcador de posición de imagen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rtlCol="0"/>
          <a:lstStyle/>
          <a:p>
            <a:pPr rtl="0"/>
            <a:r>
              <a:rPr lang="es-ES" noProof="0"/>
              <a:t>Haga clic en el icono para agregar una imagen</a:t>
            </a:r>
          </a:p>
        </p:txBody>
      </p:sp>
      <p:cxnSp>
        <p:nvCxnSpPr>
          <p:cNvPr id="15" name="Conector recto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ítulo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es-ES" noProof="0"/>
              <a:t>Haga clic para modificar el estilo de título del patrón</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a de contenido 3">
    <p:bg>
      <p:bgPr>
        <a:solidFill>
          <a:schemeClr val="accent1"/>
        </a:solidFill>
        <a:effectLst/>
      </p:bgPr>
    </p:bg>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rtlCol="0"/>
          <a:lstStyle/>
          <a:p>
            <a:pPr rtl="0"/>
            <a:r>
              <a:rPr lang="es-ES"/>
              <a:t>Haga clic en el icono para agregar una imagen</a:t>
            </a:r>
            <a:endParaRPr lang="es-ES" dirty="0"/>
          </a:p>
        </p:txBody>
      </p:sp>
      <p:sp>
        <p:nvSpPr>
          <p:cNvPr id="10" name="Marcador de contenido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Insertar texto</a:t>
            </a:r>
            <a:endParaRPr lang="es-E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es-E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Marcador de contenido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Insertar texto</a:t>
            </a:r>
            <a:endParaRPr lang="es-E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es-E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Marcador de contenido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Insertar texto</a:t>
            </a:r>
            <a:endParaRPr lang="es-ES"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es-E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Marcador de fecha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3F9487C6-9923-4887-BA2D-F9C7EAC62C31}" type="datetime1">
              <a:rPr lang="es-ES" smtClean="0"/>
              <a:t>23/03/2022</a:t>
            </a:fld>
            <a:endParaRPr lang="es-ES" dirty="0"/>
          </a:p>
        </p:txBody>
      </p:sp>
      <p:sp>
        <p:nvSpPr>
          <p:cNvPr id="25" name="Marcador de número de diapositiva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smtClean="0"/>
              <a:pPr rtl="0"/>
              <a:t>‹Nº›</a:t>
            </a:fld>
            <a:endParaRPr lang="es-ES" dirty="0"/>
          </a:p>
        </p:txBody>
      </p:sp>
      <p:sp>
        <p:nvSpPr>
          <p:cNvPr id="11" name="Título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es-ES"/>
              <a:t>Haga clic para agregar un título</a:t>
            </a:r>
            <a:endParaRPr lang="es-ES" dirty="0"/>
          </a:p>
        </p:txBody>
      </p:sp>
      <p:cxnSp>
        <p:nvCxnSpPr>
          <p:cNvPr id="3" name="Conector recto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umen">
    <p:bg>
      <p:bgPr>
        <a:solidFill>
          <a:schemeClr val="accent2"/>
        </a:solidFill>
        <a:effectLst/>
      </p:bgPr>
    </p:bg>
    <p:spTree>
      <p:nvGrpSpPr>
        <p:cNvPr id="1" name=""/>
        <p:cNvGrpSpPr/>
        <p:nvPr/>
      </p:nvGrpSpPr>
      <p:grpSpPr>
        <a:xfrm>
          <a:off x="0" y="0"/>
          <a:ext cx="0" cy="0"/>
          <a:chOff x="0" y="0"/>
          <a:chExt cx="0" cy="0"/>
        </a:xfrm>
      </p:grpSpPr>
      <p:sp>
        <p:nvSpPr>
          <p:cNvPr id="15" name="Marcador de fecha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8439D812-E1A2-4931-8268-1573D1DD5484}" type="datetime1">
              <a:rPr lang="es-ES" noProof="0" smtClean="0"/>
              <a:t>23/03/2022</a:t>
            </a:fld>
            <a:endParaRPr lang="es-ES" noProof="0"/>
          </a:p>
        </p:txBody>
      </p:sp>
      <p:sp>
        <p:nvSpPr>
          <p:cNvPr id="16" name="Marcador de número de diapositiva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2" name="Título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rtl="0"/>
            <a:r>
              <a:rPr lang="es-ES" noProof="0"/>
              <a:t>Haga clic para agregar un título</a:t>
            </a:r>
          </a:p>
        </p:txBody>
      </p:sp>
      <p:cxnSp>
        <p:nvCxnSpPr>
          <p:cNvPr id="3" name="Conector recto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o">
    <p:bg>
      <p:bgPr>
        <a:solidFill>
          <a:schemeClr val="bg2"/>
        </a:solidFill>
        <a:effectLst/>
      </p:bgPr>
    </p:bg>
    <p:spTree>
      <p:nvGrpSpPr>
        <p:cNvPr id="1" name=""/>
        <p:cNvGrpSpPr/>
        <p:nvPr/>
      </p:nvGrpSpPr>
      <p:grpSpPr>
        <a:xfrm>
          <a:off x="0" y="0"/>
          <a:ext cx="0" cy="0"/>
          <a:chOff x="0" y="0"/>
          <a:chExt cx="0" cy="0"/>
        </a:xfrm>
      </p:grpSpPr>
      <p:sp>
        <p:nvSpPr>
          <p:cNvPr id="9" name="Marcador de posición de imagen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rtlCol="0"/>
          <a:lstStyle/>
          <a:p>
            <a:pPr rtl="0"/>
            <a:r>
              <a:rPr lang="es-ES" noProof="0"/>
              <a:t>Haga clic en el icono para agregar una imagen</a:t>
            </a:r>
          </a:p>
        </p:txBody>
      </p:sp>
      <p:sp>
        <p:nvSpPr>
          <p:cNvPr id="10" name="Marcador de posición de imagen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rtlCol="0"/>
          <a:lstStyle/>
          <a:p>
            <a:pPr rtl="0"/>
            <a:r>
              <a:rPr lang="es-ES" noProof="0"/>
              <a:t>Haga clic en el icono para agregar una imagen</a:t>
            </a:r>
          </a:p>
        </p:txBody>
      </p:sp>
      <p:sp>
        <p:nvSpPr>
          <p:cNvPr id="11" name="Marcador de texto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defRPr>
            </a:lvl1pPr>
          </a:lstStyle>
          <a:p>
            <a:pPr lvl="0" rtl="0"/>
            <a:r>
              <a:rPr lang="es-ES" noProof="0"/>
              <a:t>01</a:t>
            </a:r>
          </a:p>
        </p:txBody>
      </p:sp>
      <p:sp>
        <p:nvSpPr>
          <p:cNvPr id="12" name="Marcador de texto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rtlCol="0">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es-ES" noProof="0"/>
              <a:t>Haga clic para modificar los estilos de texto del patrón</a:t>
            </a:r>
          </a:p>
        </p:txBody>
      </p:sp>
      <p:sp>
        <p:nvSpPr>
          <p:cNvPr id="15" name="Marcador de texto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rtlCol="0">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modificar los estilos de texto del patrón</a:t>
            </a:r>
          </a:p>
        </p:txBody>
      </p:sp>
      <p:sp>
        <p:nvSpPr>
          <p:cNvPr id="20" name="Marcador de fecha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0B4446F4-CE84-4D2B-86ED-8E1A02666178}" type="datetime1">
              <a:rPr lang="es-ES" noProof="0" smtClean="0"/>
              <a:t>23/03/2022</a:t>
            </a:fld>
            <a:endParaRPr lang="es-ES" noProof="0"/>
          </a:p>
        </p:txBody>
      </p:sp>
      <p:sp>
        <p:nvSpPr>
          <p:cNvPr id="21" name="Marcador de número de diapositiva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14" name="Título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rtl="0">
              <a:spcBef>
                <a:spcPts val="1000"/>
              </a:spcBef>
              <a:buFont typeface="Arial" panose="020B0604020202020204" pitchFamily="34" charset="0"/>
            </a:pPr>
            <a:r>
              <a:rPr lang="es-ES" noProof="0"/>
              <a:t>Título</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Marcador de texto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rtlCol="0">
            <a:normAutofit/>
          </a:bodyPr>
          <a:lstStyle>
            <a:lvl1pPr marL="0" indent="0">
              <a:lnSpc>
                <a:spcPct val="150000"/>
              </a:lnSpc>
              <a:buNone/>
              <a:defRPr sz="2000">
                <a:solidFill>
                  <a:schemeClr val="accent2">
                    <a:lumMod val="50000"/>
                  </a:schemeClr>
                </a:solidFill>
              </a:defRPr>
            </a:lvl1pPr>
          </a:lstStyle>
          <a:p>
            <a:pPr lvl="0" rtl="0"/>
            <a:r>
              <a:rPr lang="es-ES" noProof="0"/>
              <a:t>Haga clic para modificar los estilos de texto del patrón</a:t>
            </a:r>
          </a:p>
        </p:txBody>
      </p:sp>
      <p:sp>
        <p:nvSpPr>
          <p:cNvPr id="35" name="Marcador de fecha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0738938F-3D5B-4C77-859B-B6E2D8C36DB9}" type="datetime1">
              <a:rPr lang="es-ES" noProof="0" smtClean="0"/>
              <a:t>23/03/2022</a:t>
            </a:fld>
            <a:endParaRPr lang="es-ES" noProof="0"/>
          </a:p>
        </p:txBody>
      </p:sp>
      <p:sp>
        <p:nvSpPr>
          <p:cNvPr id="36" name="Marcador de número de diapositiva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2" name="Título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es-ES" noProof="0"/>
              <a:t>Haga clic para modificar el estilo de título del patrón</a:t>
            </a:r>
          </a:p>
        </p:txBody>
      </p:sp>
      <p:cxnSp>
        <p:nvCxnSpPr>
          <p:cNvPr id="3" name="Conector recto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bg>
      <p:bgPr>
        <a:solidFill>
          <a:schemeClr val="accent1"/>
        </a:solidFill>
        <a:effectLst/>
      </p:bgPr>
    </p:bg>
    <p:spTree>
      <p:nvGrpSpPr>
        <p:cNvPr id="1" name=""/>
        <p:cNvGrpSpPr/>
        <p:nvPr/>
      </p:nvGrpSpPr>
      <p:grpSpPr>
        <a:xfrm>
          <a:off x="0" y="0"/>
          <a:ext cx="0" cy="0"/>
          <a:chOff x="0" y="0"/>
          <a:chExt cx="0" cy="0"/>
        </a:xfrm>
      </p:grpSpPr>
      <p:sp>
        <p:nvSpPr>
          <p:cNvPr id="17" name="Marcador de posición de imagen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rtlCol="0"/>
          <a:lstStyle/>
          <a:p>
            <a:pPr rtl="0"/>
            <a:r>
              <a:rPr lang="es-ES" noProof="0"/>
              <a:t>Haga clic en el icono para agregar una imagen</a:t>
            </a:r>
          </a:p>
        </p:txBody>
      </p:sp>
      <p:sp>
        <p:nvSpPr>
          <p:cNvPr id="16" name="Marcador de posición de imagen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rtlCol="0"/>
          <a:lstStyle/>
          <a:p>
            <a:pPr rtl="0"/>
            <a:r>
              <a:rPr lang="es-ES" noProof="0"/>
              <a:t>Haga clic en el icono para agregar una imagen</a:t>
            </a:r>
          </a:p>
        </p:txBody>
      </p:sp>
      <p:sp>
        <p:nvSpPr>
          <p:cNvPr id="14" name="Marcador de posición de imagen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rtlCol="0"/>
          <a:lstStyle/>
          <a:p>
            <a:pPr rtl="0"/>
            <a:r>
              <a:rPr lang="es-ES" noProof="0"/>
              <a:t>Haga clic en el icono para agregar una imagen</a:t>
            </a:r>
          </a:p>
        </p:txBody>
      </p:sp>
      <p:sp>
        <p:nvSpPr>
          <p:cNvPr id="23" name="Marcador de texto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latin typeface="+mj-lt"/>
              </a:defRPr>
            </a:lvl1pPr>
          </a:lstStyle>
          <a:p>
            <a:pPr lvl="0" rtl="0"/>
            <a:r>
              <a:rPr lang="es-ES" noProof="0"/>
              <a:t>01</a:t>
            </a:r>
          </a:p>
        </p:txBody>
      </p:sp>
      <p:sp>
        <p:nvSpPr>
          <p:cNvPr id="19" name="Marcador de texto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rtlCol="0">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es-ES" noProof="0"/>
              <a:t>Haga clic para modificar los estilos de texto del patrón</a:t>
            </a:r>
          </a:p>
        </p:txBody>
      </p:sp>
      <p:sp>
        <p:nvSpPr>
          <p:cNvPr id="30" name="Marcador de fecha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02CCEC5A-5F2C-4493-B534-A154CE6B0204}" type="datetime1">
              <a:rPr lang="es-ES" noProof="0" smtClean="0"/>
              <a:t>23/03/2022</a:t>
            </a:fld>
            <a:endParaRPr lang="es-ES" noProof="0"/>
          </a:p>
        </p:txBody>
      </p:sp>
      <p:sp>
        <p:nvSpPr>
          <p:cNvPr id="31" name="Marcador de número de diapositiva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2" name="Título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es-ES" noProof="0"/>
              <a:t>Título</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lto de sección">
    <p:bg>
      <p:bgPr>
        <a:solidFill>
          <a:schemeClr val="accent2"/>
        </a:solid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rtlCol="0">
            <a:noAutofit/>
          </a:bodyPr>
          <a:lstStyle>
            <a:lvl1pPr marL="0" indent="0">
              <a:lnSpc>
                <a:spcPct val="90000"/>
              </a:lnSpc>
              <a:buNone/>
              <a:defRPr sz="8800">
                <a:solidFill>
                  <a:schemeClr val="bg1"/>
                </a:solidFill>
              </a:defRPr>
            </a:lvl1pPr>
          </a:lstStyle>
          <a:p>
            <a:pPr lvl="0" rtl="0"/>
            <a:r>
              <a:rPr lang="es-ES" noProof="0"/>
              <a:t>02</a:t>
            </a:r>
          </a:p>
        </p:txBody>
      </p:sp>
      <p:sp>
        <p:nvSpPr>
          <p:cNvPr id="2" name="Título 1">
            <a:extLst>
              <a:ext uri="{FF2B5EF4-FFF2-40B4-BE49-F238E27FC236}">
                <a16:creationId xmlns:a16="http://schemas.microsoft.com/office/drawing/2014/main" id="{C45DFEC7-1EEC-4FF2-868A-9799EA69FE87}"/>
              </a:ext>
            </a:extLst>
          </p:cNvPr>
          <p:cNvSpPr>
            <a:spLocks noGrp="1"/>
          </p:cNvSpPr>
          <p:nvPr>
            <p:ph type="title" hasCustomPrompt="1"/>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es-ES" noProof="0"/>
              <a:t>Haga clic para editar el patrón</a:t>
            </a:r>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bg2"/>
        </a:solidFill>
        <a:effectLst/>
      </p:bgPr>
    </p:bg>
    <p:spTree>
      <p:nvGrpSpPr>
        <p:cNvPr id="1" name=""/>
        <p:cNvGrpSpPr/>
        <p:nvPr/>
      </p:nvGrpSpPr>
      <p:grpSpPr>
        <a:xfrm>
          <a:off x="0" y="0"/>
          <a:ext cx="0" cy="0"/>
          <a:chOff x="0" y="0"/>
          <a:chExt cx="0" cy="0"/>
        </a:xfrm>
      </p:grpSpPr>
      <p:sp>
        <p:nvSpPr>
          <p:cNvPr id="14" name="Marcador de fecha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765844D1-92D8-422E-BABB-1C64F568AC19}" type="datetime1">
              <a:rPr lang="es-ES" noProof="0" smtClean="0"/>
              <a:t>23/03/2022</a:t>
            </a:fld>
            <a:endParaRPr lang="es-ES" noProof="0"/>
          </a:p>
        </p:txBody>
      </p:sp>
      <p:sp>
        <p:nvSpPr>
          <p:cNvPr id="15" name="Marcador de número de diapositiva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accent1"/>
        </a:solidFill>
        <a:effectLst/>
      </p:bgPr>
    </p:bg>
    <p:spTree>
      <p:nvGrpSpPr>
        <p:cNvPr id="1" name=""/>
        <p:cNvGrpSpPr/>
        <p:nvPr/>
      </p:nvGrpSpPr>
      <p:grpSpPr>
        <a:xfrm>
          <a:off x="0" y="0"/>
          <a:ext cx="0" cy="0"/>
          <a:chOff x="0" y="0"/>
          <a:chExt cx="0" cy="0"/>
        </a:xfrm>
      </p:grpSpPr>
      <p:sp>
        <p:nvSpPr>
          <p:cNvPr id="14" name="Marcador de fecha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8DE95E1F-FE47-4A22-9027-C736D23859DE}" type="datetime1">
              <a:rPr lang="es-ES" noProof="0" smtClean="0"/>
              <a:t>23/03/2022</a:t>
            </a:fld>
            <a:endParaRPr lang="es-ES" noProof="0"/>
          </a:p>
        </p:txBody>
      </p:sp>
      <p:sp>
        <p:nvSpPr>
          <p:cNvPr id="15" name="Marcador de número de diapositiva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7" name="Marcador de posición de imagen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rtlCol="0"/>
          <a:lstStyle/>
          <a:p>
            <a:pPr rtl="0"/>
            <a:r>
              <a:rPr lang="es-ES" noProof="0"/>
              <a:t>Haga clic en el icono para agregar una imagen</a:t>
            </a:r>
          </a:p>
        </p:txBody>
      </p:sp>
      <p:pic>
        <p:nvPicPr>
          <p:cNvPr id="4" name="Imagen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ítulo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rtlCol="0" anchor="t">
            <a:normAutofit/>
          </a:bodyPr>
          <a:lstStyle>
            <a:lvl1pPr>
              <a:lnSpc>
                <a:spcPct val="150000"/>
              </a:lnSpc>
              <a:spcBef>
                <a:spcPts val="1000"/>
              </a:spcBef>
              <a:defRPr sz="2000">
                <a:solidFill>
                  <a:schemeClr val="accent2">
                    <a:lumMod val="50000"/>
                  </a:schemeClr>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scala de tiempo">
    <p:bg>
      <p:bgRef idx="1001">
        <a:schemeClr val="bg2"/>
      </p:bgRef>
    </p:bg>
    <p:spTree>
      <p:nvGrpSpPr>
        <p:cNvPr id="1" name=""/>
        <p:cNvGrpSpPr/>
        <p:nvPr/>
      </p:nvGrpSpPr>
      <p:grpSpPr>
        <a:xfrm>
          <a:off x="0" y="0"/>
          <a:ext cx="0" cy="0"/>
          <a:chOff x="0" y="0"/>
          <a:chExt cx="0" cy="0"/>
        </a:xfrm>
      </p:grpSpPr>
      <p:sp>
        <p:nvSpPr>
          <p:cNvPr id="15" name="Marcador de fecha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C48C12B2-E9E7-4DF8-97B3-FB6002745665}" type="datetime1">
              <a:rPr lang="es-ES" noProof="0" smtClean="0"/>
              <a:t>23/03/2022</a:t>
            </a:fld>
            <a:endParaRPr lang="es-ES" noProof="0"/>
          </a:p>
        </p:txBody>
      </p:sp>
      <p:sp>
        <p:nvSpPr>
          <p:cNvPr id="16" name="Marcador de número de diapositiva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3" name="Marcador de contenido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Título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rtl="0"/>
            <a:r>
              <a:rPr lang="es-ES" noProof="0"/>
              <a:t>Haga clic para modificar los estilos de texto del patrón</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accent2"/>
        </a:solidFill>
        <a:effectLst/>
      </p:bgPr>
    </p:bg>
    <p:spTree>
      <p:nvGrpSpPr>
        <p:cNvPr id="1" name=""/>
        <p:cNvGrpSpPr/>
        <p:nvPr/>
      </p:nvGrpSpPr>
      <p:grpSpPr>
        <a:xfrm>
          <a:off x="0" y="0"/>
          <a:ext cx="0" cy="0"/>
          <a:chOff x="0" y="0"/>
          <a:chExt cx="0" cy="0"/>
        </a:xfrm>
      </p:grpSpPr>
      <p:sp>
        <p:nvSpPr>
          <p:cNvPr id="34" name="Marcador de texto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rtlCol="0">
            <a:noAutofit/>
          </a:bodyPr>
          <a:lstStyle>
            <a:lvl1pPr marL="0" indent="0">
              <a:lnSpc>
                <a:spcPct val="90000"/>
              </a:lnSpc>
              <a:buNone/>
              <a:defRPr sz="8800" b="1">
                <a:solidFill>
                  <a:schemeClr val="tx1"/>
                </a:solidFill>
              </a:defRPr>
            </a:lvl1pPr>
          </a:lstStyle>
          <a:p>
            <a:pPr lvl="0" rtl="0"/>
            <a:r>
              <a:rPr lang="es-ES" noProof="0"/>
              <a:t>01</a:t>
            </a:r>
          </a:p>
        </p:txBody>
      </p:sp>
      <p:sp>
        <p:nvSpPr>
          <p:cNvPr id="21" name="Marcador de posición de imagen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rtlCol="0"/>
          <a:lstStyle/>
          <a:p>
            <a:pPr rtl="0"/>
            <a:r>
              <a:rPr lang="es-ES" noProof="0"/>
              <a:t>Haga clic en el icono para agregar una imagen</a:t>
            </a:r>
          </a:p>
        </p:txBody>
      </p:sp>
      <p:sp>
        <p:nvSpPr>
          <p:cNvPr id="22" name="Marcador de posición de imagen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rtlCol="0"/>
          <a:lstStyle/>
          <a:p>
            <a:pPr rtl="0"/>
            <a:r>
              <a:rPr lang="es-ES" noProof="0"/>
              <a:t>Haga clic en el icono para agregar una imagen</a:t>
            </a:r>
          </a:p>
        </p:txBody>
      </p:sp>
      <p:sp>
        <p:nvSpPr>
          <p:cNvPr id="23" name="Marcador de posición de imagen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rtlCol="0"/>
          <a:lstStyle/>
          <a:p>
            <a:pPr rtl="0"/>
            <a:r>
              <a:rPr lang="es-ES" noProof="0"/>
              <a:t>Haga clic en el icono para agregar una imagen</a:t>
            </a:r>
          </a:p>
        </p:txBody>
      </p:sp>
      <p:sp>
        <p:nvSpPr>
          <p:cNvPr id="24" name="Marcador de posición de imagen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rtlCol="0"/>
          <a:lstStyle/>
          <a:p>
            <a:pPr rtl="0"/>
            <a:r>
              <a:rPr lang="es-ES" noProof="0"/>
              <a:t>Haga clic en el icono para agregar una imagen</a:t>
            </a:r>
          </a:p>
        </p:txBody>
      </p:sp>
      <p:sp>
        <p:nvSpPr>
          <p:cNvPr id="25" name="Marcador de posición de imagen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rtlCol="0"/>
          <a:lstStyle/>
          <a:p>
            <a:pPr rtl="0"/>
            <a:r>
              <a:rPr lang="es-ES" noProof="0"/>
              <a:t>Haga clic en el icono para agregar una imagen</a:t>
            </a:r>
          </a:p>
        </p:txBody>
      </p:sp>
      <p:sp>
        <p:nvSpPr>
          <p:cNvPr id="30" name="Marcador de fecha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AB4E6D15-2B09-46BE-81CD-AED8EE916473}" type="datetime1">
              <a:rPr lang="es-ES" noProof="0" smtClean="0"/>
              <a:t>23/03/2022</a:t>
            </a:fld>
            <a:endParaRPr lang="es-ES" noProof="0"/>
          </a:p>
        </p:txBody>
      </p:sp>
      <p:sp>
        <p:nvSpPr>
          <p:cNvPr id="31" name="Marcador de número de diapositiva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2" name="Título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es-ES" noProof="0"/>
              <a:t>Haga clic para modificar el estilo de título del patrón</a:t>
            </a:r>
          </a:p>
        </p:txBody>
      </p:sp>
      <p:sp>
        <p:nvSpPr>
          <p:cNvPr id="4" name="Marcador de texto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es-ES" noProof="0"/>
              <a:t>Nombre</a:t>
            </a:r>
          </a:p>
          <a:p>
            <a:pPr lvl="0" rtl="0"/>
            <a:r>
              <a:rPr lang="es-ES" noProof="0"/>
              <a:t>Título</a:t>
            </a:r>
          </a:p>
        </p:txBody>
      </p:sp>
      <p:sp>
        <p:nvSpPr>
          <p:cNvPr id="26" name="Marcador de texto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es-ES" noProof="0"/>
              <a:t>Nombre</a:t>
            </a:r>
          </a:p>
          <a:p>
            <a:pPr lvl="0" rtl="0"/>
            <a:r>
              <a:rPr lang="es-ES" noProof="0"/>
              <a:t>Título</a:t>
            </a:r>
          </a:p>
        </p:txBody>
      </p:sp>
      <p:sp>
        <p:nvSpPr>
          <p:cNvPr id="27" name="Marcador de texto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es-ES" noProof="0"/>
              <a:t>Nombre</a:t>
            </a:r>
          </a:p>
          <a:p>
            <a:pPr lvl="0" rtl="0"/>
            <a:r>
              <a:rPr lang="es-ES" noProof="0"/>
              <a:t>Título</a:t>
            </a:r>
          </a:p>
        </p:txBody>
      </p:sp>
      <p:sp>
        <p:nvSpPr>
          <p:cNvPr id="28" name="Marcador de texto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es-ES" noProof="0"/>
              <a:t>Nombre</a:t>
            </a:r>
          </a:p>
          <a:p>
            <a:pPr lvl="0" rtl="0"/>
            <a:r>
              <a:rPr lang="es-ES" noProof="0"/>
              <a:t>Título</a:t>
            </a:r>
          </a:p>
        </p:txBody>
      </p:sp>
      <p:sp>
        <p:nvSpPr>
          <p:cNvPr id="29" name="Marcador de texto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es-ES" noProof="0"/>
              <a:t>Nombre</a:t>
            </a:r>
          </a:p>
          <a:p>
            <a:pPr lvl="0" rtl="0"/>
            <a:r>
              <a:rPr lang="es-ES" noProof="0"/>
              <a:t>Título</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a de contenido 1">
    <p:bg>
      <p:bgPr>
        <a:solidFill>
          <a:schemeClr val="bg2"/>
        </a:solidFill>
        <a:effectLst/>
      </p:bgPr>
    </p:bg>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rtlCol="0"/>
          <a:lstStyle/>
          <a:p>
            <a:pPr rtl="0"/>
            <a:r>
              <a:rPr lang="es-ES" noProof="0"/>
              <a:t>Haga clic en el icono para agregar una imagen</a:t>
            </a:r>
          </a:p>
        </p:txBody>
      </p:sp>
      <p:sp>
        <p:nvSpPr>
          <p:cNvPr id="6" name="Marcador de contenido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rtlCol="0">
            <a:normAutofit/>
          </a:bodyPr>
          <a:lstStyle>
            <a:lvl1pPr marL="0" indent="0">
              <a:buNone/>
              <a:defRPr/>
            </a:lvl1pPr>
          </a:lstStyle>
          <a:p>
            <a:pPr lvl="0" rtl="0"/>
            <a:r>
              <a:rPr lang="es-ES" sz="1600" noProof="0">
                <a:solidFill>
                  <a:schemeClr val="tx2">
                    <a:lumMod val="50000"/>
                  </a:schemeClr>
                </a:solidFill>
                <a:latin typeface="Biome Light" panose="020B0303030204020804" pitchFamily="34" charset="0"/>
                <a:cs typeface="Biome Light" panose="020B0303030204020804" pitchFamily="34" charset="0"/>
              </a:rPr>
              <a:t>Haga clic para modificar los estilos de texto del patrón</a:t>
            </a:r>
          </a:p>
        </p:txBody>
      </p:sp>
      <p:sp>
        <p:nvSpPr>
          <p:cNvPr id="17" name="Marcador de fecha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77E212A3-528F-433E-A49B-504229037E67}" type="datetime1">
              <a:rPr lang="es-ES" noProof="0" smtClean="0"/>
              <a:t>23/03/2022</a:t>
            </a:fld>
            <a:endParaRPr lang="es-ES" noProof="0"/>
          </a:p>
        </p:txBody>
      </p:sp>
      <p:sp>
        <p:nvSpPr>
          <p:cNvPr id="18" name="Marcador de número de diapositiva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
        <p:nvSpPr>
          <p:cNvPr id="2" name="Título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rtl="0"/>
            <a:r>
              <a:rPr lang="es-ES" noProof="0"/>
              <a:t>Haga clic para agregar un título</a:t>
            </a:r>
          </a:p>
        </p:txBody>
      </p:sp>
      <p:cxnSp>
        <p:nvCxnSpPr>
          <p:cNvPr id="3" name="Conector recto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3ECC6704-5D6E-4D62-9950-A191CC33DE9B}" type="datetime1">
              <a:rPr lang="es-ES" noProof="0" smtClean="0"/>
              <a:t>23/03/2022</a:t>
            </a:fld>
            <a:endParaRPr lang="es-ES" noProof="0"/>
          </a:p>
        </p:txBody>
      </p:sp>
      <p:sp>
        <p:nvSpPr>
          <p:cNvPr id="5" name="Marcador de pie de página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Marcador de número de diapositiva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es-ES" noProof="0" smtClean="0"/>
              <a:pPr rtl="0"/>
              <a:t>‹Nº›</a:t>
            </a:fld>
            <a:endParaRPr lang="es-ES"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Mrw8lGd-1hY?feature=oembed" TargetMode="Externa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8.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4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video" Target="https://www.youtube.com/embed/0phCROiqNV4?feature=oembed" TargetMode="Externa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video" Target="https://www.youtube.com/embed/VYf5f2MTMSw?start=625&amp;feature=oembed" TargetMode="Externa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pic>
        <p:nvPicPr>
          <p:cNvPr id="6" name="Marcador de posición de imagen 5" descr="Interfaz de usuario gráfica, Texto&#10;&#10;Descripción generada automáticamente">
            <a:extLst>
              <a:ext uri="{FF2B5EF4-FFF2-40B4-BE49-F238E27FC236}">
                <a16:creationId xmlns:a16="http://schemas.microsoft.com/office/drawing/2014/main" id="{B9119D76-6291-4DF1-B329-C248F352DC04}"/>
              </a:ext>
            </a:extLst>
          </p:cNvPr>
          <p:cNvPicPr>
            <a:picLocks noGrp="1" noChangeAspect="1"/>
          </p:cNvPicPr>
          <p:nvPr>
            <p:ph type="pic" sz="quarter" idx="11"/>
          </p:nvPr>
        </p:nvPicPr>
        <p:blipFill>
          <a:blip r:embed="rId3">
            <a:alphaModFix amt="25000"/>
          </a:blip>
          <a:srcRect l="21277" r="21277"/>
          <a:stretch>
            <a:fillRect/>
          </a:stretch>
        </p:blipFill>
        <p:spPr>
          <a:effectLst>
            <a:glow rad="127000">
              <a:schemeClr val="accent1">
                <a:alpha val="75000"/>
              </a:schemeClr>
            </a:glow>
          </a:effectLst>
        </p:spPr>
      </p:pic>
      <p:sp>
        <p:nvSpPr>
          <p:cNvPr id="4" name="Título 3">
            <a:extLst>
              <a:ext uri="{FF2B5EF4-FFF2-40B4-BE49-F238E27FC236}">
                <a16:creationId xmlns:a16="http://schemas.microsoft.com/office/drawing/2014/main" id="{88467C95-DF23-40B9-B265-2E6F3DE29030}"/>
              </a:ext>
            </a:extLst>
          </p:cNvPr>
          <p:cNvSpPr>
            <a:spLocks noGrp="1"/>
          </p:cNvSpPr>
          <p:nvPr>
            <p:ph type="title"/>
          </p:nvPr>
        </p:nvSpPr>
        <p:spPr>
          <a:xfrm>
            <a:off x="177393" y="782993"/>
            <a:ext cx="9936989" cy="2242441"/>
          </a:xfrm>
        </p:spPr>
        <p:txBody>
          <a:bodyPr rtlCol="0">
            <a:normAutofit fontScale="90000"/>
          </a:bodyPr>
          <a:lstStyle/>
          <a:p>
            <a:pPr rtl="0"/>
            <a:r>
              <a:rPr lang="es-ES" dirty="0"/>
              <a:t>Implantación </a:t>
            </a:r>
            <a:br>
              <a:rPr lang="es-ES" dirty="0"/>
            </a:br>
            <a:r>
              <a:rPr lang="es-ES" dirty="0"/>
              <a:t>de mecanismos </a:t>
            </a:r>
            <a:br>
              <a:rPr lang="es-ES" dirty="0"/>
            </a:br>
            <a:r>
              <a:rPr lang="es-ES" dirty="0"/>
              <a:t>de seguridad activa.</a:t>
            </a:r>
          </a:p>
        </p:txBody>
      </p:sp>
      <p:sp>
        <p:nvSpPr>
          <p:cNvPr id="18" name="Marcador de texto 17">
            <a:extLst>
              <a:ext uri="{FF2B5EF4-FFF2-40B4-BE49-F238E27FC236}">
                <a16:creationId xmlns:a16="http://schemas.microsoft.com/office/drawing/2014/main" id="{27A48A35-E5E4-4A5F-9F91-BAEA4F5DF21D}"/>
              </a:ext>
            </a:extLst>
          </p:cNvPr>
          <p:cNvSpPr>
            <a:spLocks noGrp="1"/>
          </p:cNvSpPr>
          <p:nvPr>
            <p:ph type="body" sz="quarter" idx="12"/>
          </p:nvPr>
        </p:nvSpPr>
        <p:spPr>
          <a:xfrm>
            <a:off x="1028700" y="5078186"/>
            <a:ext cx="5067300" cy="1416881"/>
          </a:xfrm>
        </p:spPr>
        <p:txBody>
          <a:bodyPr rtlCol="0"/>
          <a:lstStyle/>
          <a:p>
            <a:pPr rtl="0"/>
            <a:r>
              <a:rPr lang="es-ES" dirty="0"/>
              <a:t>UT02 – Seguridad y Alta Disponibilidad</a:t>
            </a:r>
          </a:p>
          <a:p>
            <a:pPr rtl="0"/>
            <a:r>
              <a:rPr lang="es-ES" dirty="0"/>
              <a:t>Mari Loli Paralera Romero</a:t>
            </a:r>
          </a:p>
          <a:p>
            <a:pPr rtl="0"/>
            <a:r>
              <a:rPr lang="es-ES" dirty="0"/>
              <a:t>IES AL –ÁNDALUS, 23 marzo de 2022</a:t>
            </a:r>
          </a:p>
          <a:p>
            <a:pPr rtl="0"/>
            <a:endParaRPr lang="es-E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plan de contingencia?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10</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1836127"/>
            <a:ext cx="10890626" cy="339883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Es un conjunto de procedimientos que nos van a permitir a </a:t>
            </a:r>
            <a:r>
              <a:rPr lang="es-ES" sz="2400" b="1" dirty="0"/>
              <a:t>reducir el impacto </a:t>
            </a:r>
            <a:r>
              <a:rPr lang="es-ES" sz="2400" dirty="0"/>
              <a:t>de un determinado </a:t>
            </a:r>
            <a:r>
              <a:rPr lang="es-ES" sz="2400" b="1" dirty="0"/>
              <a:t>imprevisto</a:t>
            </a:r>
            <a:r>
              <a:rPr lang="es-ES" sz="2400" dirty="0"/>
              <a:t> dentro de la actividad habitual que se desempeña en  la empresa con el objetivo de garantizar su continuidad.</a:t>
            </a:r>
          </a:p>
          <a:p>
            <a:r>
              <a:rPr lang="es-ES" sz="2400" dirty="0"/>
              <a:t>Debe contemplar:</a:t>
            </a:r>
          </a:p>
          <a:p>
            <a:pPr marL="342900" indent="-342900">
              <a:buFont typeface="Wingdings" panose="05000000000000000000" pitchFamily="2" charset="2"/>
              <a:buChar char="q"/>
            </a:pPr>
            <a:r>
              <a:rPr lang="es-ES" sz="2400" dirty="0"/>
              <a:t>Un análisis de riesgos del sistema.</a:t>
            </a:r>
          </a:p>
          <a:p>
            <a:pPr marL="342900" indent="-342900">
              <a:buFont typeface="Wingdings" panose="05000000000000000000" pitchFamily="2" charset="2"/>
              <a:buChar char="q"/>
            </a:pPr>
            <a:r>
              <a:rPr lang="es-ES" sz="2400" b="1" dirty="0"/>
              <a:t>Un estudio de las protecciones actuales</a:t>
            </a:r>
            <a:r>
              <a:rPr lang="es-ES" sz="2400" dirty="0"/>
              <a:t>.</a:t>
            </a:r>
          </a:p>
        </p:txBody>
      </p:sp>
    </p:spTree>
    <p:extLst>
      <p:ext uri="{BB962C8B-B14F-4D97-AF65-F5344CB8AC3E}">
        <p14:creationId xmlns:p14="http://schemas.microsoft.com/office/powerpoint/2010/main" val="44375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plan de contingencia?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11</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1729581"/>
            <a:ext cx="11010787" cy="339883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Es un conjunto de procedimientos que nos van a permitir a </a:t>
            </a:r>
            <a:r>
              <a:rPr lang="es-ES" sz="2400" b="1" dirty="0"/>
              <a:t>reducir el impacto </a:t>
            </a:r>
            <a:r>
              <a:rPr lang="es-ES" sz="2400" dirty="0"/>
              <a:t>de un determinado </a:t>
            </a:r>
            <a:r>
              <a:rPr lang="es-ES" sz="2400" b="1" dirty="0"/>
              <a:t>imprevisto</a:t>
            </a:r>
            <a:r>
              <a:rPr lang="es-ES" sz="2400" dirty="0"/>
              <a:t> dentro de la actividad habitual que se desempeña en  la empresa con el objetivo de garantizar su continuidad.</a:t>
            </a:r>
          </a:p>
          <a:p>
            <a:r>
              <a:rPr lang="es-ES" sz="2400" dirty="0"/>
              <a:t>Debe contemplar:</a:t>
            </a:r>
          </a:p>
          <a:p>
            <a:pPr marL="342900" indent="-342900">
              <a:buFont typeface="Wingdings" panose="05000000000000000000" pitchFamily="2" charset="2"/>
              <a:buChar char="q"/>
            </a:pPr>
            <a:r>
              <a:rPr lang="es-ES" sz="2400" dirty="0"/>
              <a:t>Un análisis de riesgos del sistema.</a:t>
            </a:r>
          </a:p>
          <a:p>
            <a:pPr marL="342900" indent="-342900">
              <a:buFont typeface="Wingdings" panose="05000000000000000000" pitchFamily="2" charset="2"/>
              <a:buChar char="q"/>
            </a:pPr>
            <a:r>
              <a:rPr lang="es-ES" sz="2400" dirty="0"/>
              <a:t>Un estudio de las protecciones actuales.</a:t>
            </a:r>
          </a:p>
          <a:p>
            <a:pPr marL="342900" indent="-342900">
              <a:buFont typeface="Wingdings" panose="05000000000000000000" pitchFamily="2" charset="2"/>
              <a:buChar char="q"/>
            </a:pPr>
            <a:r>
              <a:rPr lang="es-ES" sz="2400" b="1" dirty="0"/>
              <a:t>Un plan de recuperación antes, durante y después del desastre</a:t>
            </a:r>
            <a:r>
              <a:rPr lang="es-ES" sz="2400" dirty="0"/>
              <a:t>.</a:t>
            </a:r>
          </a:p>
        </p:txBody>
      </p:sp>
    </p:spTree>
    <p:extLst>
      <p:ext uri="{BB962C8B-B14F-4D97-AF65-F5344CB8AC3E}">
        <p14:creationId xmlns:p14="http://schemas.microsoft.com/office/powerpoint/2010/main" val="201046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plan de contingencia?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12</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10878903" cy="131949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El plan debe </a:t>
            </a:r>
            <a:r>
              <a:rPr lang="es-ES" sz="2400" b="1" dirty="0"/>
              <a:t>ser dinámico y flexible</a:t>
            </a:r>
            <a:r>
              <a:rPr lang="es-ES" sz="2400" dirty="0"/>
              <a:t>, que permita modificaciones frente a </a:t>
            </a:r>
            <a:r>
              <a:rPr lang="es-ES" sz="2400" b="1" dirty="0"/>
              <a:t>nuevas incidencias </a:t>
            </a:r>
            <a:r>
              <a:rPr lang="es-ES" sz="2400" dirty="0"/>
              <a:t>que se pudieran producir a  lo </a:t>
            </a:r>
            <a:r>
              <a:rPr lang="es-ES" sz="2400" b="1" dirty="0"/>
              <a:t>largo del tiempo.</a:t>
            </a:r>
            <a:endParaRPr lang="es-ES" sz="2400" dirty="0"/>
          </a:p>
        </p:txBody>
      </p:sp>
      <p:sp>
        <p:nvSpPr>
          <p:cNvPr id="2" name="Rectángulo: esquinas redondeadas 1">
            <a:extLst>
              <a:ext uri="{FF2B5EF4-FFF2-40B4-BE49-F238E27FC236}">
                <a16:creationId xmlns:a16="http://schemas.microsoft.com/office/drawing/2014/main" id="{7FC38654-5B75-4E40-B4F0-F4D0EC2A2BAE}"/>
              </a:ext>
            </a:extLst>
          </p:cNvPr>
          <p:cNvSpPr/>
          <p:nvPr/>
        </p:nvSpPr>
        <p:spPr>
          <a:xfrm>
            <a:off x="2046928" y="3116551"/>
            <a:ext cx="4235394" cy="355299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accent2">
                    <a:lumMod val="50000"/>
                  </a:schemeClr>
                </a:solidFill>
              </a:rPr>
              <a:t>Etapas</a:t>
            </a:r>
          </a:p>
          <a:p>
            <a:pPr algn="ctr"/>
            <a:r>
              <a:rPr lang="es-ES" sz="4400" b="1" dirty="0">
                <a:solidFill>
                  <a:schemeClr val="accent2">
                    <a:lumMod val="50000"/>
                  </a:schemeClr>
                </a:solidFill>
              </a:rPr>
              <a:t>Plan de Contingencia</a:t>
            </a:r>
          </a:p>
        </p:txBody>
      </p:sp>
      <p:sp>
        <p:nvSpPr>
          <p:cNvPr id="7" name="Rectángulo: esquinas redondeadas 6">
            <a:extLst>
              <a:ext uri="{FF2B5EF4-FFF2-40B4-BE49-F238E27FC236}">
                <a16:creationId xmlns:a16="http://schemas.microsoft.com/office/drawing/2014/main" id="{5F0D47BB-BC5F-436E-9C22-6B2905B5CDD1}"/>
              </a:ext>
            </a:extLst>
          </p:cNvPr>
          <p:cNvSpPr/>
          <p:nvPr/>
        </p:nvSpPr>
        <p:spPr>
          <a:xfrm>
            <a:off x="6096000" y="3319747"/>
            <a:ext cx="4368800" cy="31807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
            </a:pPr>
            <a:r>
              <a:rPr lang="es-ES" sz="3600" b="1" dirty="0">
                <a:solidFill>
                  <a:schemeClr val="accent2">
                    <a:lumMod val="50000"/>
                  </a:schemeClr>
                </a:solidFill>
              </a:rPr>
              <a:t>Evaluación</a:t>
            </a:r>
          </a:p>
          <a:p>
            <a:pPr marL="571500" indent="-571500">
              <a:buFont typeface="Wingdings" panose="05000000000000000000" pitchFamily="2" charset="2"/>
              <a:buChar char="§"/>
            </a:pPr>
            <a:r>
              <a:rPr lang="es-ES" sz="3600" b="1" dirty="0">
                <a:solidFill>
                  <a:schemeClr val="accent2">
                    <a:lumMod val="50000"/>
                  </a:schemeClr>
                </a:solidFill>
              </a:rPr>
              <a:t>Planificación</a:t>
            </a:r>
          </a:p>
          <a:p>
            <a:pPr marL="571500" indent="-571500">
              <a:buFont typeface="Wingdings" panose="05000000000000000000" pitchFamily="2" charset="2"/>
              <a:buChar char="§"/>
            </a:pPr>
            <a:r>
              <a:rPr lang="es-ES" sz="3600" b="1" dirty="0">
                <a:solidFill>
                  <a:schemeClr val="accent2">
                    <a:lumMod val="50000"/>
                  </a:schemeClr>
                </a:solidFill>
              </a:rPr>
              <a:t>Viabilidad</a:t>
            </a:r>
          </a:p>
          <a:p>
            <a:pPr marL="571500" indent="-571500">
              <a:buFont typeface="Wingdings" panose="05000000000000000000" pitchFamily="2" charset="2"/>
              <a:buChar char="§"/>
            </a:pPr>
            <a:r>
              <a:rPr lang="es-ES" sz="3600" b="1" dirty="0">
                <a:solidFill>
                  <a:schemeClr val="accent2">
                    <a:lumMod val="50000"/>
                  </a:schemeClr>
                </a:solidFill>
              </a:rPr>
              <a:t>Ejecución</a:t>
            </a:r>
          </a:p>
          <a:p>
            <a:pPr marL="571500" indent="-571500">
              <a:buFont typeface="Wingdings" panose="05000000000000000000" pitchFamily="2" charset="2"/>
              <a:buChar char="§"/>
            </a:pPr>
            <a:r>
              <a:rPr lang="es-ES" sz="3600" b="1" dirty="0">
                <a:solidFill>
                  <a:schemeClr val="accent2">
                    <a:lumMod val="50000"/>
                  </a:schemeClr>
                </a:solidFill>
              </a:rPr>
              <a:t>Recuperación</a:t>
            </a:r>
            <a:endParaRPr lang="es-ES" sz="3600" dirty="0"/>
          </a:p>
        </p:txBody>
      </p:sp>
    </p:spTree>
    <p:extLst>
      <p:ext uri="{BB962C8B-B14F-4D97-AF65-F5344CB8AC3E}">
        <p14:creationId xmlns:p14="http://schemas.microsoft.com/office/powerpoint/2010/main" val="218048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plan de contingencia?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13</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10855457" cy="33988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El plan debe </a:t>
            </a:r>
            <a:r>
              <a:rPr lang="es-ES" sz="2400" b="1" dirty="0"/>
              <a:t>ser dinámico y flexible</a:t>
            </a:r>
            <a:r>
              <a:rPr lang="es-ES" sz="2400" dirty="0"/>
              <a:t>, que permita modificaciones frente a </a:t>
            </a:r>
            <a:r>
              <a:rPr lang="es-ES" sz="2400" b="1" dirty="0"/>
              <a:t>nuevas incidencias </a:t>
            </a:r>
            <a:r>
              <a:rPr lang="es-ES" sz="2400" dirty="0"/>
              <a:t>que se pudieran producir a  lo </a:t>
            </a:r>
            <a:r>
              <a:rPr lang="es-ES" sz="2400" b="1" dirty="0"/>
              <a:t>largo del tiempo.</a:t>
            </a:r>
            <a:r>
              <a:rPr lang="es-ES" sz="2400" dirty="0"/>
              <a:t> </a:t>
            </a:r>
          </a:p>
        </p:txBody>
      </p:sp>
      <p:sp>
        <p:nvSpPr>
          <p:cNvPr id="2" name="Rectángulo: esquinas redondeadas 1">
            <a:extLst>
              <a:ext uri="{FF2B5EF4-FFF2-40B4-BE49-F238E27FC236}">
                <a16:creationId xmlns:a16="http://schemas.microsoft.com/office/drawing/2014/main" id="{7FC38654-5B75-4E40-B4F0-F4D0EC2A2BAE}"/>
              </a:ext>
            </a:extLst>
          </p:cNvPr>
          <p:cNvSpPr/>
          <p:nvPr/>
        </p:nvSpPr>
        <p:spPr>
          <a:xfrm>
            <a:off x="2046928" y="3116551"/>
            <a:ext cx="4235394" cy="355299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accent2">
                    <a:lumMod val="50000"/>
                  </a:schemeClr>
                </a:solidFill>
              </a:rPr>
              <a:t>Etapas</a:t>
            </a:r>
          </a:p>
          <a:p>
            <a:pPr algn="ctr"/>
            <a:r>
              <a:rPr lang="es-ES" sz="4400" b="1" dirty="0">
                <a:solidFill>
                  <a:schemeClr val="accent2">
                    <a:lumMod val="50000"/>
                  </a:schemeClr>
                </a:solidFill>
              </a:rPr>
              <a:t>Preventivas</a:t>
            </a:r>
          </a:p>
        </p:txBody>
      </p:sp>
      <p:sp>
        <p:nvSpPr>
          <p:cNvPr id="7" name="Rectángulo: esquinas redondeadas 6">
            <a:extLst>
              <a:ext uri="{FF2B5EF4-FFF2-40B4-BE49-F238E27FC236}">
                <a16:creationId xmlns:a16="http://schemas.microsoft.com/office/drawing/2014/main" id="{5F0D47BB-BC5F-436E-9C22-6B2905B5CDD1}"/>
              </a:ext>
            </a:extLst>
          </p:cNvPr>
          <p:cNvSpPr/>
          <p:nvPr/>
        </p:nvSpPr>
        <p:spPr>
          <a:xfrm>
            <a:off x="6096000" y="3319747"/>
            <a:ext cx="4368800" cy="31807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
            </a:pPr>
            <a:r>
              <a:rPr lang="es-ES" sz="3600" b="1" dirty="0">
                <a:solidFill>
                  <a:schemeClr val="accent2">
                    <a:lumMod val="50000"/>
                  </a:schemeClr>
                </a:solidFill>
              </a:rPr>
              <a:t>Evaluación</a:t>
            </a:r>
          </a:p>
          <a:p>
            <a:pPr marL="571500" indent="-571500">
              <a:buFont typeface="Wingdings" panose="05000000000000000000" pitchFamily="2" charset="2"/>
              <a:buChar char="§"/>
            </a:pPr>
            <a:r>
              <a:rPr lang="es-ES" sz="3600" b="1" dirty="0">
                <a:solidFill>
                  <a:schemeClr val="accent2">
                    <a:lumMod val="50000"/>
                  </a:schemeClr>
                </a:solidFill>
              </a:rPr>
              <a:t>Planificación</a:t>
            </a:r>
          </a:p>
          <a:p>
            <a:pPr marL="571500" indent="-571500">
              <a:buFont typeface="Wingdings" panose="05000000000000000000" pitchFamily="2" charset="2"/>
              <a:buChar char="§"/>
            </a:pPr>
            <a:r>
              <a:rPr lang="es-ES" sz="3600" b="1" dirty="0">
                <a:solidFill>
                  <a:schemeClr val="accent2">
                    <a:lumMod val="50000"/>
                  </a:schemeClr>
                </a:solidFill>
              </a:rPr>
              <a:t>Viabilidad</a:t>
            </a:r>
          </a:p>
          <a:p>
            <a:pPr marL="571500" indent="-571500">
              <a:buFont typeface="Wingdings" panose="05000000000000000000" pitchFamily="2" charset="2"/>
              <a:buChar char="§"/>
            </a:pPr>
            <a:r>
              <a:rPr lang="es-ES" sz="3600" b="1" dirty="0">
                <a:solidFill>
                  <a:schemeClr val="accent2">
                    <a:lumMod val="50000"/>
                  </a:schemeClr>
                </a:solidFill>
              </a:rPr>
              <a:t>Ejecución</a:t>
            </a:r>
          </a:p>
          <a:p>
            <a:pPr marL="571500" indent="-571500">
              <a:buFont typeface="Wingdings" panose="05000000000000000000" pitchFamily="2" charset="2"/>
              <a:buChar char="§"/>
            </a:pPr>
            <a:r>
              <a:rPr lang="es-ES" sz="3600" b="1" dirty="0">
                <a:solidFill>
                  <a:schemeClr val="accent2">
                    <a:lumMod val="50000"/>
                  </a:schemeClr>
                </a:solidFill>
              </a:rPr>
              <a:t>Recuperación</a:t>
            </a:r>
            <a:endParaRPr lang="es-ES" sz="3600" dirty="0"/>
          </a:p>
        </p:txBody>
      </p:sp>
      <p:sp>
        <p:nvSpPr>
          <p:cNvPr id="3" name="Rectángulo: esquinas diagonales redondeadas 2">
            <a:extLst>
              <a:ext uri="{FF2B5EF4-FFF2-40B4-BE49-F238E27FC236}">
                <a16:creationId xmlns:a16="http://schemas.microsoft.com/office/drawing/2014/main" id="{358A7DB6-2659-44F1-B200-2DFC0DC27717}"/>
              </a:ext>
            </a:extLst>
          </p:cNvPr>
          <p:cNvSpPr/>
          <p:nvPr/>
        </p:nvSpPr>
        <p:spPr>
          <a:xfrm>
            <a:off x="6096000" y="5215467"/>
            <a:ext cx="4368800" cy="1368277"/>
          </a:xfrm>
          <a:prstGeom prst="round2DiagRect">
            <a:avLst>
              <a:gd name="adj1" fmla="val 16667"/>
              <a:gd name="adj2" fmla="val 50000"/>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528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plan de contingencia?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14</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10820288" cy="33988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El plan debe </a:t>
            </a:r>
            <a:r>
              <a:rPr lang="es-ES" sz="2400" b="1" dirty="0"/>
              <a:t>ser dinámico y flexible</a:t>
            </a:r>
            <a:r>
              <a:rPr lang="es-ES" sz="2400" dirty="0"/>
              <a:t>, que permita modificaciones frente a </a:t>
            </a:r>
            <a:r>
              <a:rPr lang="es-ES" sz="2400" b="1" dirty="0"/>
              <a:t>nuevas incidencias </a:t>
            </a:r>
            <a:r>
              <a:rPr lang="es-ES" sz="2400" dirty="0"/>
              <a:t>que se pudieran producir a  lo </a:t>
            </a:r>
            <a:r>
              <a:rPr lang="es-ES" sz="2400" b="1" dirty="0"/>
              <a:t>largo del tiempo.</a:t>
            </a:r>
            <a:endParaRPr lang="es-ES" sz="2400" dirty="0"/>
          </a:p>
        </p:txBody>
      </p:sp>
      <p:sp>
        <p:nvSpPr>
          <p:cNvPr id="2" name="Rectángulo: esquinas redondeadas 1">
            <a:extLst>
              <a:ext uri="{FF2B5EF4-FFF2-40B4-BE49-F238E27FC236}">
                <a16:creationId xmlns:a16="http://schemas.microsoft.com/office/drawing/2014/main" id="{7FC38654-5B75-4E40-B4F0-F4D0EC2A2BAE}"/>
              </a:ext>
            </a:extLst>
          </p:cNvPr>
          <p:cNvSpPr/>
          <p:nvPr/>
        </p:nvSpPr>
        <p:spPr>
          <a:xfrm>
            <a:off x="2046928" y="3116551"/>
            <a:ext cx="4235394" cy="355299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accent2">
                    <a:lumMod val="50000"/>
                  </a:schemeClr>
                </a:solidFill>
              </a:rPr>
              <a:t>Etapas</a:t>
            </a:r>
          </a:p>
          <a:p>
            <a:pPr algn="ctr"/>
            <a:r>
              <a:rPr lang="es-ES" sz="4400" b="1" dirty="0">
                <a:solidFill>
                  <a:schemeClr val="accent2">
                    <a:lumMod val="50000"/>
                  </a:schemeClr>
                </a:solidFill>
              </a:rPr>
              <a:t>Paliativas</a:t>
            </a:r>
          </a:p>
        </p:txBody>
      </p:sp>
      <p:sp>
        <p:nvSpPr>
          <p:cNvPr id="7" name="Rectángulo: esquinas redondeadas 6">
            <a:extLst>
              <a:ext uri="{FF2B5EF4-FFF2-40B4-BE49-F238E27FC236}">
                <a16:creationId xmlns:a16="http://schemas.microsoft.com/office/drawing/2014/main" id="{5F0D47BB-BC5F-436E-9C22-6B2905B5CDD1}"/>
              </a:ext>
            </a:extLst>
          </p:cNvPr>
          <p:cNvSpPr/>
          <p:nvPr/>
        </p:nvSpPr>
        <p:spPr>
          <a:xfrm>
            <a:off x="6096000" y="3319747"/>
            <a:ext cx="4368800" cy="318073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
            </a:pPr>
            <a:r>
              <a:rPr lang="es-ES" sz="3600" b="1" dirty="0">
                <a:solidFill>
                  <a:schemeClr val="accent2">
                    <a:lumMod val="50000"/>
                  </a:schemeClr>
                </a:solidFill>
              </a:rPr>
              <a:t>Evaluación</a:t>
            </a:r>
          </a:p>
          <a:p>
            <a:pPr marL="571500" indent="-571500">
              <a:buFont typeface="Wingdings" panose="05000000000000000000" pitchFamily="2" charset="2"/>
              <a:buChar char="§"/>
            </a:pPr>
            <a:r>
              <a:rPr lang="es-ES" sz="3600" b="1" dirty="0">
                <a:solidFill>
                  <a:schemeClr val="accent2">
                    <a:lumMod val="50000"/>
                  </a:schemeClr>
                </a:solidFill>
              </a:rPr>
              <a:t>Planificación</a:t>
            </a:r>
          </a:p>
          <a:p>
            <a:pPr marL="571500" indent="-571500">
              <a:buFont typeface="Wingdings" panose="05000000000000000000" pitchFamily="2" charset="2"/>
              <a:buChar char="§"/>
            </a:pPr>
            <a:r>
              <a:rPr lang="es-ES" sz="3600" b="1" dirty="0">
                <a:solidFill>
                  <a:schemeClr val="accent2">
                    <a:lumMod val="50000"/>
                  </a:schemeClr>
                </a:solidFill>
              </a:rPr>
              <a:t>Viabilidad</a:t>
            </a:r>
          </a:p>
          <a:p>
            <a:pPr marL="571500" indent="-571500">
              <a:buFont typeface="Wingdings" panose="05000000000000000000" pitchFamily="2" charset="2"/>
              <a:buChar char="§"/>
            </a:pPr>
            <a:r>
              <a:rPr lang="es-ES" sz="3600" b="1" dirty="0">
                <a:solidFill>
                  <a:schemeClr val="accent2">
                    <a:lumMod val="50000"/>
                  </a:schemeClr>
                </a:solidFill>
              </a:rPr>
              <a:t>Ejecución</a:t>
            </a:r>
          </a:p>
          <a:p>
            <a:pPr marL="571500" indent="-571500">
              <a:buFont typeface="Wingdings" panose="05000000000000000000" pitchFamily="2" charset="2"/>
              <a:buChar char="§"/>
            </a:pPr>
            <a:r>
              <a:rPr lang="es-ES" sz="3600" b="1" dirty="0">
                <a:solidFill>
                  <a:schemeClr val="accent2">
                    <a:lumMod val="50000"/>
                  </a:schemeClr>
                </a:solidFill>
              </a:rPr>
              <a:t>Recuperación</a:t>
            </a:r>
            <a:endParaRPr lang="es-ES" sz="3600" dirty="0"/>
          </a:p>
        </p:txBody>
      </p:sp>
      <p:sp>
        <p:nvSpPr>
          <p:cNvPr id="3" name="Rectángulo: esquinas diagonales redondeadas 2">
            <a:extLst>
              <a:ext uri="{FF2B5EF4-FFF2-40B4-BE49-F238E27FC236}">
                <a16:creationId xmlns:a16="http://schemas.microsoft.com/office/drawing/2014/main" id="{358A7DB6-2659-44F1-B200-2DFC0DC27717}"/>
              </a:ext>
            </a:extLst>
          </p:cNvPr>
          <p:cNvSpPr/>
          <p:nvPr/>
        </p:nvSpPr>
        <p:spPr>
          <a:xfrm>
            <a:off x="6204036" y="3429000"/>
            <a:ext cx="4235394" cy="1760941"/>
          </a:xfrm>
          <a:prstGeom prst="round2DiagRect">
            <a:avLst>
              <a:gd name="adj1" fmla="val 16667"/>
              <a:gd name="adj2" fmla="val 50000"/>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1939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19BF1C0-EE32-4EEE-9539-CE8473AA2F38}"/>
              </a:ext>
            </a:extLst>
          </p:cNvPr>
          <p:cNvSpPr>
            <a:spLocks noGrp="1"/>
          </p:cNvSpPr>
          <p:nvPr>
            <p:ph type="title"/>
          </p:nvPr>
        </p:nvSpPr>
        <p:spPr>
          <a:xfrm>
            <a:off x="895533" y="539225"/>
            <a:ext cx="10063926" cy="849308"/>
          </a:xfrm>
        </p:spPr>
        <p:txBody>
          <a:bodyPr rtlCol="0">
            <a:normAutofit fontScale="90000"/>
          </a:bodyPr>
          <a:lstStyle/>
          <a:p>
            <a:pPr rtl="0"/>
            <a:r>
              <a:rPr lang="es-ES" sz="4400" dirty="0"/>
              <a:t>Evaluación - Planificación - Viabilidad</a:t>
            </a:r>
          </a:p>
        </p:txBody>
      </p:sp>
      <p:sp>
        <p:nvSpPr>
          <p:cNvPr id="31" name="Marcador de número de diapositiva 30">
            <a:extLst>
              <a:ext uri="{FF2B5EF4-FFF2-40B4-BE49-F238E27FC236}">
                <a16:creationId xmlns:a16="http://schemas.microsoft.com/office/drawing/2014/main" id="{AD175D2A-0058-45E0-AAF6-7260876F007C}"/>
              </a:ext>
            </a:extLst>
          </p:cNvPr>
          <p:cNvSpPr>
            <a:spLocks noGrp="1"/>
          </p:cNvSpPr>
          <p:nvPr>
            <p:ph type="sldNum" sz="quarter" idx="4"/>
          </p:nvPr>
        </p:nvSpPr>
        <p:spPr/>
        <p:txBody>
          <a:bodyPr rtlCol="0"/>
          <a:lstStyle/>
          <a:p>
            <a:pPr rtl="0"/>
            <a:fld id="{294A09A9-5501-47C1-A89A-A340965A2BE2}" type="slidenum">
              <a:rPr lang="es-ES" smtClean="0"/>
              <a:pPr rtl="0"/>
              <a:t>15</a:t>
            </a:fld>
            <a:endParaRPr lang="es-ES"/>
          </a:p>
        </p:txBody>
      </p:sp>
      <p:sp>
        <p:nvSpPr>
          <p:cNvPr id="9" name="Marcador de contenido 2">
            <a:extLst>
              <a:ext uri="{FF2B5EF4-FFF2-40B4-BE49-F238E27FC236}">
                <a16:creationId xmlns:a16="http://schemas.microsoft.com/office/drawing/2014/main" id="{51DA6976-6FE1-4E3B-9B76-D4801663939B}"/>
              </a:ext>
            </a:extLst>
          </p:cNvPr>
          <p:cNvSpPr txBox="1">
            <a:spLocks/>
          </p:cNvSpPr>
          <p:nvPr/>
        </p:nvSpPr>
        <p:spPr>
          <a:xfrm>
            <a:off x="3369736" y="1388244"/>
            <a:ext cx="8570200" cy="364384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chemeClr val="accent2">
                    <a:lumMod val="50000"/>
                  </a:schemeClr>
                </a:solidFill>
                <a:cs typeface="Biome Light" panose="020B0303030204020804" pitchFamily="34" charset="0"/>
              </a:rPr>
              <a:t>Ser capaces de responder a las siguientes preguntas:</a:t>
            </a:r>
          </a:p>
          <a:p>
            <a:pPr>
              <a:buFont typeface="Wingdings" panose="05000000000000000000" pitchFamily="2" charset="2"/>
              <a:buChar char="§"/>
            </a:pPr>
            <a:r>
              <a:rPr lang="es-ES" sz="2400" dirty="0">
                <a:solidFill>
                  <a:schemeClr val="accent2">
                    <a:lumMod val="50000"/>
                  </a:schemeClr>
                </a:solidFill>
                <a:cs typeface="Biome Light" panose="020B0303030204020804" pitchFamily="34" charset="0"/>
              </a:rPr>
              <a:t>¿Qué se debe de proteger?</a:t>
            </a:r>
          </a:p>
          <a:p>
            <a:pPr>
              <a:buFont typeface="Wingdings" panose="05000000000000000000" pitchFamily="2" charset="2"/>
              <a:buChar char="§"/>
            </a:pPr>
            <a:r>
              <a:rPr lang="es-ES" sz="2400" dirty="0">
                <a:solidFill>
                  <a:schemeClr val="tx2">
                    <a:lumMod val="50000"/>
                  </a:schemeClr>
                </a:solidFill>
                <a:cs typeface="Biome Light" panose="020B0303030204020804" pitchFamily="34" charset="0"/>
              </a:rPr>
              <a:t>¿Qué puede ir mal?</a:t>
            </a:r>
          </a:p>
          <a:p>
            <a:pPr>
              <a:buFont typeface="Wingdings" panose="05000000000000000000" pitchFamily="2" charset="2"/>
              <a:buChar char="§"/>
            </a:pPr>
            <a:r>
              <a:rPr lang="es-ES" sz="2400" dirty="0">
                <a:solidFill>
                  <a:schemeClr val="accent2">
                    <a:lumMod val="50000"/>
                  </a:schemeClr>
                </a:solidFill>
                <a:cs typeface="Biome Light" panose="020B0303030204020804" pitchFamily="34" charset="0"/>
              </a:rPr>
              <a:t>¿Con que frecuencia?</a:t>
            </a:r>
          </a:p>
          <a:p>
            <a:pPr>
              <a:buFont typeface="Wingdings" panose="05000000000000000000" pitchFamily="2" charset="2"/>
              <a:buChar char="§"/>
            </a:pPr>
            <a:r>
              <a:rPr lang="es-ES" sz="2400" dirty="0">
                <a:solidFill>
                  <a:schemeClr val="accent2">
                    <a:lumMod val="50000"/>
                  </a:schemeClr>
                </a:solidFill>
                <a:cs typeface="Biome Light" panose="020B0303030204020804" pitchFamily="34" charset="0"/>
              </a:rPr>
              <a:t>¿Cuáles pueden ser las consecuencias? </a:t>
            </a:r>
          </a:p>
          <a:p>
            <a:pPr>
              <a:buFont typeface="Wingdings" panose="05000000000000000000" pitchFamily="2" charset="2"/>
              <a:buChar char="§"/>
            </a:pPr>
            <a:endParaRPr lang="es-ES" sz="2400" dirty="0">
              <a:solidFill>
                <a:schemeClr val="accent2">
                  <a:lumMod val="50000"/>
                </a:schemeClr>
              </a:solidFill>
              <a:cs typeface="Biome Light" panose="020B0303030204020804" pitchFamily="34" charset="0"/>
            </a:endParaRPr>
          </a:p>
          <a:p>
            <a:pPr>
              <a:buFont typeface="Wingdings" panose="05000000000000000000" pitchFamily="2" charset="2"/>
              <a:buChar char="§"/>
            </a:pPr>
            <a:endParaRPr lang="es-ES" sz="2400" dirty="0">
              <a:solidFill>
                <a:schemeClr val="tx2">
                  <a:lumMod val="50000"/>
                </a:schemeClr>
              </a:solidFill>
              <a:cs typeface="Biome Light" panose="020B0303030204020804" pitchFamily="34" charset="0"/>
            </a:endParaRPr>
          </a:p>
          <a:p>
            <a:pPr marL="0" indent="0">
              <a:buFont typeface="Arial" panose="020B0604020202020204" pitchFamily="34" charset="0"/>
              <a:buNone/>
            </a:pPr>
            <a:endParaRPr lang="es-ES" dirty="0">
              <a:solidFill>
                <a:schemeClr val="accent2">
                  <a:lumMod val="50000"/>
                </a:schemeClr>
              </a:solidFill>
              <a:cs typeface="Biome Light" panose="020B0303030204020804" pitchFamily="34" charset="0"/>
            </a:endParaRPr>
          </a:p>
        </p:txBody>
      </p:sp>
      <p:sp>
        <p:nvSpPr>
          <p:cNvPr id="12" name="Marcador de contenido 2">
            <a:extLst>
              <a:ext uri="{FF2B5EF4-FFF2-40B4-BE49-F238E27FC236}">
                <a16:creationId xmlns:a16="http://schemas.microsoft.com/office/drawing/2014/main" id="{4A43DA19-35BC-446D-A287-A99463A6544C}"/>
              </a:ext>
            </a:extLst>
          </p:cNvPr>
          <p:cNvSpPr txBox="1">
            <a:spLocks/>
          </p:cNvSpPr>
          <p:nvPr/>
        </p:nvSpPr>
        <p:spPr>
          <a:xfrm>
            <a:off x="1070864" y="5262751"/>
            <a:ext cx="10307848" cy="105602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Debemos conocer que </a:t>
            </a:r>
            <a:r>
              <a:rPr lang="es-ES" sz="2400" b="1" dirty="0"/>
              <a:t>actividades son prioritarias</a:t>
            </a:r>
            <a:r>
              <a:rPr lang="es-ES" sz="2400" dirty="0"/>
              <a:t>, </a:t>
            </a:r>
            <a:r>
              <a:rPr lang="es-ES" sz="2400" u="sng" dirty="0"/>
              <a:t>cuantificar</a:t>
            </a:r>
            <a:r>
              <a:rPr lang="es-ES" sz="2400" dirty="0"/>
              <a:t> </a:t>
            </a:r>
            <a:r>
              <a:rPr lang="es-ES" sz="2400" b="1" dirty="0"/>
              <a:t>los recursos necesarios</a:t>
            </a:r>
            <a:r>
              <a:rPr lang="es-ES" sz="2400" dirty="0"/>
              <a:t>(humanos, materiales y económicos.)</a:t>
            </a:r>
          </a:p>
        </p:txBody>
      </p:sp>
      <p:pic>
        <p:nvPicPr>
          <p:cNvPr id="5" name="Imagen 4">
            <a:extLst>
              <a:ext uri="{FF2B5EF4-FFF2-40B4-BE49-F238E27FC236}">
                <a16:creationId xmlns:a16="http://schemas.microsoft.com/office/drawing/2014/main" id="{CC15B0FD-FA39-487C-800D-177C2E7C1031}"/>
              </a:ext>
            </a:extLst>
          </p:cNvPr>
          <p:cNvPicPr>
            <a:picLocks noChangeAspect="1"/>
          </p:cNvPicPr>
          <p:nvPr/>
        </p:nvPicPr>
        <p:blipFill>
          <a:blip r:embed="rId3">
            <a:alphaModFix amt="80000"/>
          </a:blip>
          <a:stretch>
            <a:fillRect/>
          </a:stretch>
        </p:blipFill>
        <p:spPr>
          <a:xfrm>
            <a:off x="252064" y="2161573"/>
            <a:ext cx="2534853" cy="2534853"/>
          </a:xfrm>
          <a:prstGeom prst="rect">
            <a:avLst/>
          </a:prstGeom>
          <a:ln>
            <a:noFill/>
          </a:ln>
          <a:effectLst>
            <a:softEdge rad="112500"/>
          </a:effectLst>
        </p:spPr>
      </p:pic>
    </p:spTree>
    <p:extLst>
      <p:ext uri="{BB962C8B-B14F-4D97-AF65-F5344CB8AC3E}">
        <p14:creationId xmlns:p14="http://schemas.microsoft.com/office/powerpoint/2010/main" val="164074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19BF1C0-EE32-4EEE-9539-CE8473AA2F38}"/>
              </a:ext>
            </a:extLst>
          </p:cNvPr>
          <p:cNvSpPr>
            <a:spLocks noGrp="1"/>
          </p:cNvSpPr>
          <p:nvPr>
            <p:ph type="title"/>
          </p:nvPr>
        </p:nvSpPr>
        <p:spPr>
          <a:xfrm>
            <a:off x="895533" y="539225"/>
            <a:ext cx="10063926" cy="849308"/>
          </a:xfrm>
        </p:spPr>
        <p:txBody>
          <a:bodyPr rtlCol="0">
            <a:normAutofit/>
          </a:bodyPr>
          <a:lstStyle/>
          <a:p>
            <a:pPr rtl="0"/>
            <a:r>
              <a:rPr lang="es-ES" sz="4400" dirty="0"/>
              <a:t>Ejecución - Recuperación</a:t>
            </a:r>
          </a:p>
        </p:txBody>
      </p:sp>
      <p:sp>
        <p:nvSpPr>
          <p:cNvPr id="31" name="Marcador de número de diapositiva 30">
            <a:extLst>
              <a:ext uri="{FF2B5EF4-FFF2-40B4-BE49-F238E27FC236}">
                <a16:creationId xmlns:a16="http://schemas.microsoft.com/office/drawing/2014/main" id="{AD175D2A-0058-45E0-AAF6-7260876F007C}"/>
              </a:ext>
            </a:extLst>
          </p:cNvPr>
          <p:cNvSpPr>
            <a:spLocks noGrp="1"/>
          </p:cNvSpPr>
          <p:nvPr>
            <p:ph type="sldNum" sz="quarter" idx="4"/>
          </p:nvPr>
        </p:nvSpPr>
        <p:spPr/>
        <p:txBody>
          <a:bodyPr rtlCol="0"/>
          <a:lstStyle/>
          <a:p>
            <a:pPr rtl="0"/>
            <a:fld id="{294A09A9-5501-47C1-A89A-A340965A2BE2}" type="slidenum">
              <a:rPr lang="es-ES" smtClean="0"/>
              <a:pPr rtl="0"/>
              <a:t>16</a:t>
            </a:fld>
            <a:endParaRPr lang="es-ES"/>
          </a:p>
        </p:txBody>
      </p:sp>
      <p:sp>
        <p:nvSpPr>
          <p:cNvPr id="9" name="Marcador de contenido 2">
            <a:extLst>
              <a:ext uri="{FF2B5EF4-FFF2-40B4-BE49-F238E27FC236}">
                <a16:creationId xmlns:a16="http://schemas.microsoft.com/office/drawing/2014/main" id="{51DA6976-6FE1-4E3B-9B76-D4801663939B}"/>
              </a:ext>
            </a:extLst>
          </p:cNvPr>
          <p:cNvSpPr txBox="1">
            <a:spLocks/>
          </p:cNvSpPr>
          <p:nvPr/>
        </p:nvSpPr>
        <p:spPr>
          <a:xfrm>
            <a:off x="3166533" y="1388244"/>
            <a:ext cx="9025467" cy="364384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chemeClr val="accent2">
                    <a:lumMod val="50000"/>
                  </a:schemeClr>
                </a:solidFill>
                <a:cs typeface="Biome Light" panose="020B0303030204020804" pitchFamily="34" charset="0"/>
              </a:rPr>
              <a:t>Tener  controlado:</a:t>
            </a:r>
          </a:p>
          <a:p>
            <a:pPr>
              <a:buFont typeface="Wingdings" panose="05000000000000000000" pitchFamily="2" charset="2"/>
              <a:buChar char="§"/>
            </a:pPr>
            <a:r>
              <a:rPr lang="es-ES" sz="2400" dirty="0">
                <a:solidFill>
                  <a:schemeClr val="accent2">
                    <a:lumMod val="50000"/>
                  </a:schemeClr>
                </a:solidFill>
                <a:cs typeface="Biome Light" panose="020B0303030204020804" pitchFamily="34" charset="0"/>
              </a:rPr>
              <a:t>El origen del fallo</a:t>
            </a:r>
            <a:endParaRPr lang="es-ES" sz="2400" dirty="0">
              <a:solidFill>
                <a:schemeClr val="tx2">
                  <a:lumMod val="50000"/>
                </a:schemeClr>
              </a:solidFill>
              <a:cs typeface="Biome Light" panose="020B0303030204020804" pitchFamily="34" charset="0"/>
            </a:endParaRPr>
          </a:p>
          <a:p>
            <a:pPr>
              <a:buFont typeface="Wingdings" panose="05000000000000000000" pitchFamily="2" charset="2"/>
              <a:buChar char="§"/>
            </a:pPr>
            <a:r>
              <a:rPr lang="es-ES" sz="2400" dirty="0">
                <a:solidFill>
                  <a:schemeClr val="tx2">
                    <a:lumMod val="50000"/>
                  </a:schemeClr>
                </a:solidFill>
                <a:cs typeface="Biome Light" panose="020B0303030204020804" pitchFamily="34" charset="0"/>
              </a:rPr>
              <a:t>El daño ocasionado</a:t>
            </a:r>
            <a:endParaRPr lang="es-ES" sz="2400" dirty="0">
              <a:solidFill>
                <a:schemeClr val="accent2">
                  <a:lumMod val="50000"/>
                </a:schemeClr>
              </a:solidFill>
              <a:cs typeface="Biome Light" panose="020B0303030204020804" pitchFamily="34" charset="0"/>
            </a:endParaRPr>
          </a:p>
          <a:p>
            <a:pPr>
              <a:buFont typeface="Wingdings" panose="05000000000000000000" pitchFamily="2" charset="2"/>
              <a:buChar char="§"/>
            </a:pPr>
            <a:r>
              <a:rPr lang="es-ES" sz="2400" dirty="0">
                <a:solidFill>
                  <a:schemeClr val="accent2">
                    <a:lumMod val="50000"/>
                  </a:schemeClr>
                </a:solidFill>
                <a:cs typeface="Biome Light" panose="020B0303030204020804" pitchFamily="34" charset="0"/>
              </a:rPr>
              <a:t>Cumplir con los procedimientos tal y como se especifican.  </a:t>
            </a:r>
          </a:p>
          <a:p>
            <a:pPr>
              <a:buFont typeface="Wingdings" panose="05000000000000000000" pitchFamily="2" charset="2"/>
              <a:buChar char="§"/>
            </a:pPr>
            <a:endParaRPr lang="es-ES" sz="2400" dirty="0">
              <a:solidFill>
                <a:schemeClr val="accent2">
                  <a:lumMod val="50000"/>
                </a:schemeClr>
              </a:solidFill>
              <a:cs typeface="Biome Light" panose="020B0303030204020804" pitchFamily="34" charset="0"/>
            </a:endParaRPr>
          </a:p>
          <a:p>
            <a:pPr>
              <a:buFont typeface="Wingdings" panose="05000000000000000000" pitchFamily="2" charset="2"/>
              <a:buChar char="§"/>
            </a:pPr>
            <a:endParaRPr lang="es-ES" sz="2400" dirty="0">
              <a:solidFill>
                <a:schemeClr val="tx2">
                  <a:lumMod val="50000"/>
                </a:schemeClr>
              </a:solidFill>
              <a:cs typeface="Biome Light" panose="020B0303030204020804" pitchFamily="34" charset="0"/>
            </a:endParaRPr>
          </a:p>
          <a:p>
            <a:pPr marL="0" indent="0">
              <a:buFont typeface="Arial" panose="020B0604020202020204" pitchFamily="34" charset="0"/>
              <a:buNone/>
            </a:pPr>
            <a:endParaRPr lang="es-ES" dirty="0">
              <a:solidFill>
                <a:schemeClr val="accent2">
                  <a:lumMod val="50000"/>
                </a:schemeClr>
              </a:solidFill>
              <a:cs typeface="Biome Light" panose="020B0303030204020804" pitchFamily="34" charset="0"/>
            </a:endParaRPr>
          </a:p>
        </p:txBody>
      </p:sp>
      <p:sp>
        <p:nvSpPr>
          <p:cNvPr id="12" name="Marcador de contenido 2">
            <a:extLst>
              <a:ext uri="{FF2B5EF4-FFF2-40B4-BE49-F238E27FC236}">
                <a16:creationId xmlns:a16="http://schemas.microsoft.com/office/drawing/2014/main" id="{4A43DA19-35BC-446D-A287-A99463A6544C}"/>
              </a:ext>
            </a:extLst>
          </p:cNvPr>
          <p:cNvSpPr txBox="1">
            <a:spLocks/>
          </p:cNvSpPr>
          <p:nvPr/>
        </p:nvSpPr>
        <p:spPr>
          <a:xfrm>
            <a:off x="1507067" y="4300598"/>
            <a:ext cx="10684933" cy="233831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Según el desastre ocurrido se pueden clasificar el plan de recuperación en: </a:t>
            </a:r>
          </a:p>
          <a:p>
            <a:r>
              <a:rPr lang="es-ES" dirty="0"/>
              <a:t>Plan de respaldo: Antes </a:t>
            </a:r>
          </a:p>
          <a:p>
            <a:r>
              <a:rPr lang="es-ES" dirty="0"/>
              <a:t>Plan de Emergencia: Durante </a:t>
            </a:r>
          </a:p>
          <a:p>
            <a:r>
              <a:rPr lang="es-ES" dirty="0"/>
              <a:t> Plan de recuperación: Después. </a:t>
            </a:r>
          </a:p>
        </p:txBody>
      </p:sp>
      <p:pic>
        <p:nvPicPr>
          <p:cNvPr id="2" name="Imagen 1">
            <a:extLst>
              <a:ext uri="{FF2B5EF4-FFF2-40B4-BE49-F238E27FC236}">
                <a16:creationId xmlns:a16="http://schemas.microsoft.com/office/drawing/2014/main" id="{7F7CAFB6-F541-4A37-ABEB-1654428CD5E6}"/>
              </a:ext>
            </a:extLst>
          </p:cNvPr>
          <p:cNvPicPr>
            <a:picLocks noChangeAspect="1"/>
          </p:cNvPicPr>
          <p:nvPr/>
        </p:nvPicPr>
        <p:blipFill>
          <a:blip r:embed="rId3">
            <a:alphaModFix amt="80000"/>
          </a:blip>
          <a:stretch>
            <a:fillRect/>
          </a:stretch>
        </p:blipFill>
        <p:spPr>
          <a:xfrm>
            <a:off x="391375" y="1977641"/>
            <a:ext cx="2521161" cy="2521161"/>
          </a:xfrm>
          <a:prstGeom prst="rect">
            <a:avLst/>
          </a:prstGeom>
          <a:ln>
            <a:noFill/>
          </a:ln>
          <a:effectLst>
            <a:softEdge rad="112500"/>
          </a:effectLst>
        </p:spPr>
      </p:pic>
    </p:spTree>
    <p:extLst>
      <p:ext uri="{BB962C8B-B14F-4D97-AF65-F5344CB8AC3E}">
        <p14:creationId xmlns:p14="http://schemas.microsoft.com/office/powerpoint/2010/main" val="188204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BB74BB8A-7BAA-4A6E-9CC4-CB382C68DEEC}"/>
              </a:ext>
            </a:extLst>
          </p:cNvPr>
          <p:cNvSpPr>
            <a:spLocks noGrp="1"/>
          </p:cNvSpPr>
          <p:nvPr>
            <p:ph type="body" sz="quarter" idx="13"/>
          </p:nvPr>
        </p:nvSpPr>
        <p:spPr>
          <a:xfrm>
            <a:off x="0" y="5746750"/>
            <a:ext cx="2378075" cy="1111250"/>
          </a:xfrm>
        </p:spPr>
        <p:txBody>
          <a:bodyPr rtlCol="0"/>
          <a:lstStyle/>
          <a:p>
            <a:pPr rtl="0"/>
            <a:r>
              <a:rPr lang="es-ES" dirty="0"/>
              <a:t>1.2</a:t>
            </a:r>
          </a:p>
        </p:txBody>
      </p:sp>
      <p:sp>
        <p:nvSpPr>
          <p:cNvPr id="3" name="Título 2">
            <a:extLst>
              <a:ext uri="{FF2B5EF4-FFF2-40B4-BE49-F238E27FC236}">
                <a16:creationId xmlns:a16="http://schemas.microsoft.com/office/drawing/2014/main" id="{F9055465-EA9F-436E-A0C3-64912E06BF2C}"/>
              </a:ext>
            </a:extLst>
          </p:cNvPr>
          <p:cNvSpPr>
            <a:spLocks noGrp="1"/>
          </p:cNvSpPr>
          <p:nvPr>
            <p:ph type="title"/>
          </p:nvPr>
        </p:nvSpPr>
        <p:spPr>
          <a:xfrm>
            <a:off x="3037154" y="2714986"/>
            <a:ext cx="7224445" cy="655320"/>
          </a:xfrm>
        </p:spPr>
        <p:txBody>
          <a:bodyPr rtlCol="0">
            <a:normAutofit fontScale="90000"/>
          </a:bodyPr>
          <a:lstStyle/>
          <a:p>
            <a:pPr rtl="0"/>
            <a:r>
              <a:rPr lang="es-ES" dirty="0"/>
              <a:t>Pautas y Prácticas Seguras</a:t>
            </a:r>
          </a:p>
        </p:txBody>
      </p:sp>
    </p:spTree>
    <p:extLst>
      <p:ext uri="{BB962C8B-B14F-4D97-AF65-F5344CB8AC3E}">
        <p14:creationId xmlns:p14="http://schemas.microsoft.com/office/powerpoint/2010/main" val="107777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18</a:t>
            </a:fld>
            <a:endParaRPr lang="es-ES" dirty="0"/>
          </a:p>
        </p:txBody>
      </p:sp>
      <p:pic>
        <p:nvPicPr>
          <p:cNvPr id="6" name="Imagen 5">
            <a:extLst>
              <a:ext uri="{FF2B5EF4-FFF2-40B4-BE49-F238E27FC236}">
                <a16:creationId xmlns:a16="http://schemas.microsoft.com/office/drawing/2014/main" id="{73E36C0E-7E0A-4FAF-8183-223CF1E82234}"/>
              </a:ext>
            </a:extLst>
          </p:cNvPr>
          <p:cNvPicPr>
            <a:picLocks noChangeAspect="1"/>
          </p:cNvPicPr>
          <p:nvPr/>
        </p:nvPicPr>
        <p:blipFill>
          <a:blip r:embed="rId3">
            <a:alphaModFix amt="70000"/>
          </a:blip>
          <a:stretch>
            <a:fillRect/>
          </a:stretch>
        </p:blipFill>
        <p:spPr>
          <a:xfrm rot="11289226">
            <a:off x="490227" y="982420"/>
            <a:ext cx="1718682" cy="1129242"/>
          </a:xfrm>
          <a:prstGeom prst="rect">
            <a:avLst/>
          </a:prstGeom>
          <a:ln>
            <a:noFill/>
          </a:ln>
          <a:effectLst>
            <a:softEdge rad="112500"/>
          </a:effectLst>
        </p:spPr>
      </p:pic>
      <p:sp>
        <p:nvSpPr>
          <p:cNvPr id="15" name="Marcador de contenido 2">
            <a:extLst>
              <a:ext uri="{FF2B5EF4-FFF2-40B4-BE49-F238E27FC236}">
                <a16:creationId xmlns:a16="http://schemas.microsoft.com/office/drawing/2014/main" id="{553D8DBB-03BF-49E6-B342-50801E55F010}"/>
              </a:ext>
            </a:extLst>
          </p:cNvPr>
          <p:cNvSpPr txBox="1">
            <a:spLocks/>
          </p:cNvSpPr>
          <p:nvPr/>
        </p:nvSpPr>
        <p:spPr>
          <a:xfrm>
            <a:off x="1126122" y="2227835"/>
            <a:ext cx="9939755" cy="33988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b="0" i="1" dirty="0">
                <a:solidFill>
                  <a:srgbClr val="333333"/>
                </a:solidFill>
                <a:effectLst/>
                <a:latin typeface="Georgia" panose="02040502050405020303" pitchFamily="18" charset="0"/>
              </a:rPr>
              <a:t>Las organizaciones gastan millones de dólares en firewalls y dispositivos de seguridad, pero tiran el dinero porque ninguna de estas medidas cubre el eslabón más débil de la cadena de seguridad: la gente que usa y administra los ordenadores.</a:t>
            </a:r>
          </a:p>
          <a:p>
            <a:pPr algn="r"/>
            <a:r>
              <a:rPr lang="es-ES" sz="2400" b="0" i="1" dirty="0">
                <a:solidFill>
                  <a:srgbClr val="333333"/>
                </a:solidFill>
                <a:effectLst/>
                <a:latin typeface="Georgia" panose="02040502050405020303" pitchFamily="18" charset="0"/>
              </a:rPr>
              <a:t>Kevin </a:t>
            </a:r>
            <a:r>
              <a:rPr lang="es-ES" sz="2400" b="0" i="1" dirty="0" err="1">
                <a:solidFill>
                  <a:srgbClr val="333333"/>
                </a:solidFill>
                <a:effectLst/>
                <a:latin typeface="Georgia" panose="02040502050405020303" pitchFamily="18" charset="0"/>
              </a:rPr>
              <a:t>Mitnick</a:t>
            </a:r>
            <a:r>
              <a:rPr lang="es-ES" sz="2400" b="0" i="1" dirty="0">
                <a:solidFill>
                  <a:srgbClr val="333333"/>
                </a:solidFill>
                <a:effectLst/>
                <a:latin typeface="Georgia" panose="02040502050405020303" pitchFamily="18" charset="0"/>
              </a:rPr>
              <a:t> (El hacker más famoso de todos los tiempos)</a:t>
            </a:r>
            <a:endParaRPr lang="es-ES" sz="2400" dirty="0"/>
          </a:p>
        </p:txBody>
      </p:sp>
    </p:spTree>
    <p:extLst>
      <p:ext uri="{BB962C8B-B14F-4D97-AF65-F5344CB8AC3E}">
        <p14:creationId xmlns:p14="http://schemas.microsoft.com/office/powerpoint/2010/main" val="325223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FC38654-5B75-4E40-B4F0-F4D0EC2A2BAE}"/>
              </a:ext>
            </a:extLst>
          </p:cNvPr>
          <p:cNvSpPr/>
          <p:nvPr/>
        </p:nvSpPr>
        <p:spPr>
          <a:xfrm>
            <a:off x="590606" y="1710267"/>
            <a:ext cx="11010787" cy="514773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400" b="1" dirty="0">
              <a:solidFill>
                <a:schemeClr val="accent2">
                  <a:lumMod val="50000"/>
                </a:schemeClr>
              </a:solidFill>
            </a:endParaRPr>
          </a:p>
        </p:txBody>
      </p:sp>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Pautas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19</a:t>
            </a:fld>
            <a:endParaRPr lang="es-ES" dirty="0"/>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1744138"/>
            <a:ext cx="10362976" cy="426707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s-ES" sz="1800" dirty="0"/>
              <a:t>Mantener actualizado el sistema operativo y las aplicaciones.</a:t>
            </a:r>
          </a:p>
          <a:p>
            <a:pPr marL="285750" indent="-285750">
              <a:buFont typeface="Wingdings" panose="05000000000000000000" pitchFamily="2" charset="2"/>
              <a:buChar char="§"/>
            </a:pPr>
            <a:r>
              <a:rPr lang="es-ES" sz="1800" dirty="0"/>
              <a:t>Descargar software desde sitios de confianza, especialmente las actualizaciones de los sistemas operativos.</a:t>
            </a:r>
          </a:p>
          <a:p>
            <a:pPr marL="285750" indent="-285750">
              <a:buFont typeface="Wingdings" panose="05000000000000000000" pitchFamily="2" charset="2"/>
              <a:buChar char="§"/>
            </a:pPr>
            <a:r>
              <a:rPr lang="es-ES" sz="1800" dirty="0"/>
              <a:t>Analizar los sistemas de manera periódica para mantenerlos libres de software malicioso.</a:t>
            </a:r>
          </a:p>
          <a:p>
            <a:pPr marL="285750" indent="-285750">
              <a:buFont typeface="Wingdings" panose="05000000000000000000" pitchFamily="2" charset="2"/>
              <a:buChar char="§"/>
            </a:pPr>
            <a:r>
              <a:rPr lang="es-ES" sz="1800" dirty="0"/>
              <a:t>Usar contraseñas robustas siguiendo las pautas de acuerdo a una buena política de contraseñas.</a:t>
            </a:r>
          </a:p>
          <a:p>
            <a:pPr marL="285750" indent="-285750">
              <a:buFont typeface="Wingdings" panose="05000000000000000000" pitchFamily="2" charset="2"/>
              <a:buChar char="§"/>
            </a:pPr>
            <a:r>
              <a:rPr lang="es-ES" sz="1800" dirty="0"/>
              <a:t>Usar certificados digitales.</a:t>
            </a:r>
          </a:p>
          <a:p>
            <a:pPr marL="285750" indent="-285750">
              <a:buFont typeface="Wingdings" panose="05000000000000000000" pitchFamily="2" charset="2"/>
              <a:buChar char="§"/>
            </a:pPr>
            <a:r>
              <a:rPr lang="es-ES" sz="1800" dirty="0"/>
              <a:t>Comunicar las incidencias.</a:t>
            </a:r>
          </a:p>
          <a:p>
            <a:pPr marL="285750" indent="-285750">
              <a:buFont typeface="Wingdings" panose="05000000000000000000" pitchFamily="2" charset="2"/>
              <a:buChar char="§"/>
            </a:pPr>
            <a:r>
              <a:rPr lang="es-ES" sz="1800" dirty="0"/>
              <a:t>Realizar copias de seguridad.</a:t>
            </a:r>
          </a:p>
        </p:txBody>
      </p:sp>
    </p:spTree>
    <p:extLst>
      <p:ext uri="{BB962C8B-B14F-4D97-AF65-F5344CB8AC3E}">
        <p14:creationId xmlns:p14="http://schemas.microsoft.com/office/powerpoint/2010/main" val="42800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p:txBody>
          <a:bodyPr rtlCol="0"/>
          <a:lstStyle/>
          <a:p>
            <a:pPr rtl="0"/>
            <a:r>
              <a:rPr lang="es-ES" dirty="0"/>
              <a:t>Índice</a:t>
            </a:r>
          </a:p>
        </p:txBody>
      </p:sp>
      <p:sp>
        <p:nvSpPr>
          <p:cNvPr id="2" name="Marcador de texto 1">
            <a:extLst>
              <a:ext uri="{FF2B5EF4-FFF2-40B4-BE49-F238E27FC236}">
                <a16:creationId xmlns:a16="http://schemas.microsoft.com/office/drawing/2014/main" id="{C11A7FF5-E7DB-4462-BC64-12126BDC0DFB}"/>
              </a:ext>
            </a:extLst>
          </p:cNvPr>
          <p:cNvSpPr>
            <a:spLocks noGrp="1"/>
          </p:cNvSpPr>
          <p:nvPr>
            <p:ph type="body" sz="quarter" idx="11"/>
          </p:nvPr>
        </p:nvSpPr>
        <p:spPr>
          <a:xfrm>
            <a:off x="914513" y="2000250"/>
            <a:ext cx="11010787" cy="3398837"/>
          </a:xfrm>
        </p:spPr>
        <p:txBody>
          <a:bodyPr rtlCol="0">
            <a:normAutofit/>
          </a:bodyPr>
          <a:lstStyle/>
          <a:p>
            <a:pPr rtl="0"/>
            <a:r>
              <a:rPr lang="es-ES" sz="2400" b="1" dirty="0"/>
              <a:t>01 Elaboración de un manual de seguridad y planes de contingencia.</a:t>
            </a:r>
          </a:p>
          <a:p>
            <a:pPr rtl="0"/>
            <a:r>
              <a:rPr lang="es-ES" sz="2400" b="1" dirty="0"/>
              <a:t>02 Ataques y contramedidas en sistemas personales.</a:t>
            </a:r>
          </a:p>
          <a:p>
            <a:pPr rtl="0"/>
            <a:r>
              <a:rPr lang="es-ES" sz="2400" dirty="0"/>
              <a:t>03 Seguridad en la conexión con redes públicas. </a:t>
            </a:r>
          </a:p>
          <a:p>
            <a:pPr rtl="0"/>
            <a:r>
              <a:rPr lang="es-ES" sz="2400" dirty="0"/>
              <a:t>04 Seguridad en la red corporativa.</a:t>
            </a:r>
          </a:p>
          <a:p>
            <a:pPr rtl="0"/>
            <a:endParaRPr lang="es-ES" dirty="0"/>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a:t>2</a:t>
            </a:fld>
            <a:endParaRPr lang="es-ES"/>
          </a:p>
        </p:txBody>
      </p:sp>
    </p:spTree>
    <p:extLst>
      <p:ext uri="{BB962C8B-B14F-4D97-AF65-F5344CB8AC3E}">
        <p14:creationId xmlns:p14="http://schemas.microsoft.com/office/powerpoint/2010/main" val="286551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FC38654-5B75-4E40-B4F0-F4D0EC2A2BAE}"/>
              </a:ext>
            </a:extLst>
          </p:cNvPr>
          <p:cNvSpPr/>
          <p:nvPr/>
        </p:nvSpPr>
        <p:spPr>
          <a:xfrm>
            <a:off x="590606" y="1710267"/>
            <a:ext cx="10805527" cy="3217333"/>
          </a:xfrm>
          <a:prstGeom prst="roundRect">
            <a:avLst/>
          </a:prstGeom>
          <a:solidFill>
            <a:srgbClr val="FDB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400" b="1" dirty="0">
              <a:solidFill>
                <a:schemeClr val="accent2">
                  <a:lumMod val="50000"/>
                </a:schemeClr>
              </a:solidFill>
            </a:endParaRPr>
          </a:p>
        </p:txBody>
      </p:sp>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Pautas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20</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1997519"/>
            <a:ext cx="10362976" cy="255692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s-ES" sz="1800" dirty="0"/>
              <a:t>Creer que el software de seguridad es 100% efectivo.</a:t>
            </a:r>
          </a:p>
          <a:p>
            <a:pPr marL="285750" indent="-285750">
              <a:buFont typeface="Wingdings" panose="05000000000000000000" pitchFamily="2" charset="2"/>
              <a:buChar char="§"/>
            </a:pPr>
            <a:r>
              <a:rPr lang="es-ES" sz="1800" dirty="0"/>
              <a:t>Pensar que algún equipo no debe protegerse porque no almacena nada importante.</a:t>
            </a:r>
          </a:p>
          <a:p>
            <a:pPr marL="285750" indent="-285750">
              <a:buFont typeface="Wingdings" panose="05000000000000000000" pitchFamily="2" charset="2"/>
              <a:buChar char="§"/>
            </a:pPr>
            <a:r>
              <a:rPr lang="es-ES" sz="1800" dirty="0"/>
              <a:t>Creer que los ataques informáticos solamente los sufren personas u organizaciones importantes.</a:t>
            </a:r>
          </a:p>
        </p:txBody>
      </p:sp>
    </p:spTree>
    <p:extLst>
      <p:ext uri="{BB962C8B-B14F-4D97-AF65-F5344CB8AC3E}">
        <p14:creationId xmlns:p14="http://schemas.microsoft.com/office/powerpoint/2010/main" val="308011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Herramientas preventivas / paliativas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21</a:t>
            </a:fld>
            <a:endParaRPr lang="es-ES"/>
          </a:p>
        </p:txBody>
      </p:sp>
      <p:pic>
        <p:nvPicPr>
          <p:cNvPr id="3" name="Imagen 2">
            <a:extLst>
              <a:ext uri="{FF2B5EF4-FFF2-40B4-BE49-F238E27FC236}">
                <a16:creationId xmlns:a16="http://schemas.microsoft.com/office/drawing/2014/main" id="{03E427AF-3960-49B2-BA1D-2A7DACA6C3A7}"/>
              </a:ext>
            </a:extLst>
          </p:cNvPr>
          <p:cNvPicPr>
            <a:picLocks noChangeAspect="1"/>
          </p:cNvPicPr>
          <p:nvPr/>
        </p:nvPicPr>
        <p:blipFill>
          <a:blip r:embed="rId3"/>
          <a:stretch>
            <a:fillRect/>
          </a:stretch>
        </p:blipFill>
        <p:spPr>
          <a:xfrm>
            <a:off x="130106" y="1932792"/>
            <a:ext cx="3252327" cy="2272589"/>
          </a:xfrm>
          <a:prstGeom prst="rect">
            <a:avLst/>
          </a:prstGeom>
          <a:ln>
            <a:noFill/>
          </a:ln>
          <a:effectLst>
            <a:softEdge rad="112500"/>
          </a:effectLst>
        </p:spPr>
      </p:pic>
      <p:pic>
        <p:nvPicPr>
          <p:cNvPr id="4" name="Imagen 3">
            <a:extLst>
              <a:ext uri="{FF2B5EF4-FFF2-40B4-BE49-F238E27FC236}">
                <a16:creationId xmlns:a16="http://schemas.microsoft.com/office/drawing/2014/main" id="{16EF1DA4-163F-417F-BAC2-14200E076043}"/>
              </a:ext>
            </a:extLst>
          </p:cNvPr>
          <p:cNvPicPr>
            <a:picLocks noChangeAspect="1"/>
          </p:cNvPicPr>
          <p:nvPr/>
        </p:nvPicPr>
        <p:blipFill>
          <a:blip r:embed="rId4"/>
          <a:stretch>
            <a:fillRect/>
          </a:stretch>
        </p:blipFill>
        <p:spPr>
          <a:xfrm>
            <a:off x="8274418" y="4232795"/>
            <a:ext cx="3177879" cy="2625205"/>
          </a:xfrm>
          <a:prstGeom prst="rect">
            <a:avLst/>
          </a:prstGeom>
          <a:ln>
            <a:noFill/>
          </a:ln>
          <a:effectLst>
            <a:softEdge rad="112500"/>
          </a:effectLst>
        </p:spPr>
      </p:pic>
      <p:sp>
        <p:nvSpPr>
          <p:cNvPr id="10" name="CuadroTexto 9">
            <a:extLst>
              <a:ext uri="{FF2B5EF4-FFF2-40B4-BE49-F238E27FC236}">
                <a16:creationId xmlns:a16="http://schemas.microsoft.com/office/drawing/2014/main" id="{6C795145-14B9-4EFA-A93B-9B5ADD24897A}"/>
              </a:ext>
            </a:extLst>
          </p:cNvPr>
          <p:cNvSpPr txBox="1"/>
          <p:nvPr/>
        </p:nvSpPr>
        <p:spPr>
          <a:xfrm>
            <a:off x="2037694" y="5225869"/>
            <a:ext cx="8116611" cy="830997"/>
          </a:xfrm>
          <a:prstGeom prst="rect">
            <a:avLst/>
          </a:prstGeom>
          <a:noFill/>
        </p:spPr>
        <p:txBody>
          <a:bodyPr wrap="square">
            <a:spAutoFit/>
          </a:bodyPr>
          <a:lstStyle/>
          <a:p>
            <a:r>
              <a:rPr lang="es-ES" sz="2400" dirty="0">
                <a:solidFill>
                  <a:schemeClr val="tx2">
                    <a:lumMod val="50000"/>
                  </a:schemeClr>
                </a:solidFill>
                <a:cs typeface="Biome Light" panose="020B0303030204020804" pitchFamily="34" charset="0"/>
              </a:rPr>
              <a:t>Tienen como objetivo </a:t>
            </a:r>
            <a:r>
              <a:rPr lang="es-ES" sz="2400" b="1" dirty="0">
                <a:solidFill>
                  <a:schemeClr val="tx2">
                    <a:lumMod val="50000"/>
                  </a:schemeClr>
                </a:solidFill>
                <a:cs typeface="Biome Light" panose="020B0303030204020804" pitchFamily="34" charset="0"/>
              </a:rPr>
              <a:t>minimizar el impacto </a:t>
            </a:r>
            <a:r>
              <a:rPr lang="es-ES" sz="2400" u="sng" dirty="0">
                <a:solidFill>
                  <a:schemeClr val="tx2">
                    <a:lumMod val="50000"/>
                  </a:schemeClr>
                </a:solidFill>
                <a:cs typeface="Biome Light" panose="020B0303030204020804" pitchFamily="34" charset="0"/>
              </a:rPr>
              <a:t>producido por un ataque.</a:t>
            </a:r>
          </a:p>
        </p:txBody>
      </p:sp>
      <p:sp>
        <p:nvSpPr>
          <p:cNvPr id="12" name="CuadroTexto 11">
            <a:extLst>
              <a:ext uri="{FF2B5EF4-FFF2-40B4-BE49-F238E27FC236}">
                <a16:creationId xmlns:a16="http://schemas.microsoft.com/office/drawing/2014/main" id="{E9F5CE9E-7762-45DB-9260-622BBE86765B}"/>
              </a:ext>
            </a:extLst>
          </p:cNvPr>
          <p:cNvSpPr txBox="1"/>
          <p:nvPr/>
        </p:nvSpPr>
        <p:spPr>
          <a:xfrm>
            <a:off x="2971800" y="2183629"/>
            <a:ext cx="9338733" cy="1846659"/>
          </a:xfrm>
          <a:prstGeom prst="rect">
            <a:avLst/>
          </a:prstGeom>
          <a:noFill/>
        </p:spPr>
        <p:txBody>
          <a:bodyPr wrap="square">
            <a:spAutoFit/>
          </a:bodyPr>
          <a:lstStyle/>
          <a:p>
            <a:r>
              <a:rPr lang="es-ES" sz="2400" dirty="0">
                <a:solidFill>
                  <a:schemeClr val="tx2">
                    <a:lumMod val="50000"/>
                  </a:schemeClr>
                </a:solidFill>
                <a:cs typeface="Biome Light" panose="020B0303030204020804" pitchFamily="34" charset="0"/>
              </a:rPr>
              <a:t>Tratan </a:t>
            </a:r>
            <a:r>
              <a:rPr lang="es-ES" sz="2400" b="1" dirty="0">
                <a:solidFill>
                  <a:schemeClr val="tx2">
                    <a:lumMod val="50000"/>
                  </a:schemeClr>
                </a:solidFill>
                <a:cs typeface="Biome Light" panose="020B0303030204020804" pitchFamily="34" charset="0"/>
              </a:rPr>
              <a:t>de evitar que un sistema sea atacado </a:t>
            </a:r>
            <a:r>
              <a:rPr lang="es-ES" sz="2400" dirty="0">
                <a:solidFill>
                  <a:schemeClr val="tx2">
                    <a:lumMod val="50000"/>
                  </a:schemeClr>
                </a:solidFill>
                <a:cs typeface="Biome Light" panose="020B0303030204020804" pitchFamily="34" charset="0"/>
              </a:rPr>
              <a:t>y </a:t>
            </a:r>
            <a:r>
              <a:rPr lang="es-ES" sz="2400" u="sng" dirty="0">
                <a:solidFill>
                  <a:schemeClr val="tx2">
                    <a:lumMod val="50000"/>
                  </a:schemeClr>
                </a:solidFill>
                <a:cs typeface="Biome Light" panose="020B0303030204020804" pitchFamily="34" charset="0"/>
              </a:rPr>
              <a:t>prevenir las amenazas</a:t>
            </a:r>
            <a:r>
              <a:rPr lang="es-ES" sz="2400" dirty="0">
                <a:solidFill>
                  <a:schemeClr val="tx2">
                    <a:lumMod val="50000"/>
                  </a:schemeClr>
                </a:solidFill>
                <a:cs typeface="Biome Light" panose="020B0303030204020804" pitchFamily="34" charset="0"/>
              </a:rPr>
              <a:t> (Confidencialidad, Integridad, Disponibilidad, Autenticación y No repudio) de los elementos críticos de un sistema.</a:t>
            </a:r>
          </a:p>
          <a:p>
            <a:endParaRPr lang="es-ES" dirty="0"/>
          </a:p>
        </p:txBody>
      </p:sp>
    </p:spTree>
    <p:extLst>
      <p:ext uri="{BB962C8B-B14F-4D97-AF65-F5344CB8AC3E}">
        <p14:creationId xmlns:p14="http://schemas.microsoft.com/office/powerpoint/2010/main" val="330229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Herramientas preventivas / paliativas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22</a:t>
            </a:fld>
            <a:endParaRPr lang="es-ES"/>
          </a:p>
        </p:txBody>
      </p:sp>
      <p:pic>
        <p:nvPicPr>
          <p:cNvPr id="3" name="Imagen 2">
            <a:extLst>
              <a:ext uri="{FF2B5EF4-FFF2-40B4-BE49-F238E27FC236}">
                <a16:creationId xmlns:a16="http://schemas.microsoft.com/office/drawing/2014/main" id="{03E427AF-3960-49B2-BA1D-2A7DACA6C3A7}"/>
              </a:ext>
            </a:extLst>
          </p:cNvPr>
          <p:cNvPicPr>
            <a:picLocks noChangeAspect="1"/>
          </p:cNvPicPr>
          <p:nvPr/>
        </p:nvPicPr>
        <p:blipFill>
          <a:blip r:embed="rId3"/>
          <a:stretch>
            <a:fillRect/>
          </a:stretch>
        </p:blipFill>
        <p:spPr>
          <a:xfrm>
            <a:off x="130106" y="1932792"/>
            <a:ext cx="3252327" cy="2272589"/>
          </a:xfrm>
          <a:prstGeom prst="rect">
            <a:avLst/>
          </a:prstGeom>
          <a:ln>
            <a:noFill/>
          </a:ln>
          <a:effectLst>
            <a:softEdge rad="112500"/>
          </a:effectLst>
        </p:spPr>
      </p:pic>
      <p:pic>
        <p:nvPicPr>
          <p:cNvPr id="4" name="Imagen 3">
            <a:extLst>
              <a:ext uri="{FF2B5EF4-FFF2-40B4-BE49-F238E27FC236}">
                <a16:creationId xmlns:a16="http://schemas.microsoft.com/office/drawing/2014/main" id="{16EF1DA4-163F-417F-BAC2-14200E076043}"/>
              </a:ext>
            </a:extLst>
          </p:cNvPr>
          <p:cNvPicPr>
            <a:picLocks noChangeAspect="1"/>
          </p:cNvPicPr>
          <p:nvPr/>
        </p:nvPicPr>
        <p:blipFill>
          <a:blip r:embed="rId4"/>
          <a:stretch>
            <a:fillRect/>
          </a:stretch>
        </p:blipFill>
        <p:spPr>
          <a:xfrm>
            <a:off x="8274418" y="4232795"/>
            <a:ext cx="3177879" cy="2625205"/>
          </a:xfrm>
          <a:prstGeom prst="rect">
            <a:avLst/>
          </a:prstGeom>
          <a:ln>
            <a:noFill/>
          </a:ln>
          <a:effectLst>
            <a:softEdge rad="112500"/>
          </a:effectLst>
        </p:spPr>
      </p:pic>
      <p:sp>
        <p:nvSpPr>
          <p:cNvPr id="12" name="CuadroTexto 11">
            <a:extLst>
              <a:ext uri="{FF2B5EF4-FFF2-40B4-BE49-F238E27FC236}">
                <a16:creationId xmlns:a16="http://schemas.microsoft.com/office/drawing/2014/main" id="{E9F5CE9E-7762-45DB-9260-622BBE86765B}"/>
              </a:ext>
            </a:extLst>
          </p:cNvPr>
          <p:cNvSpPr txBox="1"/>
          <p:nvPr/>
        </p:nvSpPr>
        <p:spPr>
          <a:xfrm>
            <a:off x="2971801" y="2183629"/>
            <a:ext cx="9086850" cy="2677656"/>
          </a:xfrm>
          <a:prstGeom prst="rect">
            <a:avLst/>
          </a:prstGeom>
          <a:noFill/>
        </p:spPr>
        <p:txBody>
          <a:bodyPr wrap="square">
            <a:spAutoFit/>
          </a:bodyPr>
          <a:lstStyle/>
          <a:p>
            <a:r>
              <a:rPr lang="es-ES" sz="2400" dirty="0">
                <a:solidFill>
                  <a:schemeClr val="tx2">
                    <a:lumMod val="50000"/>
                  </a:schemeClr>
                </a:solidFill>
                <a:cs typeface="Biome Light" panose="020B0303030204020804" pitchFamily="34" charset="0"/>
              </a:rPr>
              <a:t>La </a:t>
            </a:r>
            <a:r>
              <a:rPr lang="es-ES" sz="2400" b="1" dirty="0">
                <a:solidFill>
                  <a:schemeClr val="tx2">
                    <a:lumMod val="50000"/>
                  </a:schemeClr>
                </a:solidFill>
                <a:cs typeface="Biome Light" panose="020B0303030204020804" pitchFamily="34" charset="0"/>
              </a:rPr>
              <a:t>actualización de sistemas</a:t>
            </a:r>
            <a:r>
              <a:rPr lang="es-ES" sz="2400" dirty="0">
                <a:solidFill>
                  <a:schemeClr val="tx2">
                    <a:lumMod val="50000"/>
                  </a:schemeClr>
                </a:solidFill>
                <a:cs typeface="Biome Light" panose="020B0303030204020804" pitchFamily="34" charset="0"/>
              </a:rPr>
              <a:t> y aplicaciones quizás sea una de las medidas, más adecuadas para </a:t>
            </a:r>
            <a:r>
              <a:rPr lang="es-ES" sz="2400" b="1" u="sng" dirty="0">
                <a:solidFill>
                  <a:schemeClr val="tx2">
                    <a:lumMod val="50000"/>
                  </a:schemeClr>
                </a:solidFill>
                <a:cs typeface="Biome Light" panose="020B0303030204020804" pitchFamily="34" charset="0"/>
              </a:rPr>
              <a:t>prevenir daños en los sistemas informáticos. </a:t>
            </a:r>
          </a:p>
          <a:p>
            <a:endParaRPr lang="es-ES" sz="2400" dirty="0">
              <a:solidFill>
                <a:schemeClr val="tx2">
                  <a:lumMod val="50000"/>
                </a:schemeClr>
              </a:solidFill>
              <a:cs typeface="Biome Light" panose="020B0303030204020804" pitchFamily="34" charset="0"/>
            </a:endParaRPr>
          </a:p>
          <a:p>
            <a:r>
              <a:rPr lang="es-ES" sz="2400" dirty="0">
                <a:solidFill>
                  <a:schemeClr val="tx2">
                    <a:lumMod val="50000"/>
                  </a:schemeClr>
                </a:solidFill>
                <a:cs typeface="Biome Light" panose="020B0303030204020804" pitchFamily="34" charset="0"/>
              </a:rPr>
              <a:t>Todos los sistemas tienen fallos de seguridad y a medida que surgen nuevas aplicaciones y técnicas, pueden surgir más vulnerabilidades. </a:t>
            </a:r>
          </a:p>
        </p:txBody>
      </p:sp>
      <p:sp>
        <p:nvSpPr>
          <p:cNvPr id="11" name="CuadroTexto 10">
            <a:extLst>
              <a:ext uri="{FF2B5EF4-FFF2-40B4-BE49-F238E27FC236}">
                <a16:creationId xmlns:a16="http://schemas.microsoft.com/office/drawing/2014/main" id="{F680A796-51B1-4E11-8FC1-C252FAEA5CFF}"/>
              </a:ext>
            </a:extLst>
          </p:cNvPr>
          <p:cNvSpPr txBox="1"/>
          <p:nvPr/>
        </p:nvSpPr>
        <p:spPr>
          <a:xfrm>
            <a:off x="984674" y="4975008"/>
            <a:ext cx="7289744" cy="1200329"/>
          </a:xfrm>
          <a:prstGeom prst="rect">
            <a:avLst/>
          </a:prstGeom>
          <a:noFill/>
        </p:spPr>
        <p:txBody>
          <a:bodyPr wrap="square">
            <a:spAutoFit/>
          </a:bodyPr>
          <a:lstStyle/>
          <a:p>
            <a:endParaRPr lang="es-ES" sz="2400" dirty="0">
              <a:solidFill>
                <a:schemeClr val="tx2">
                  <a:lumMod val="50000"/>
                </a:schemeClr>
              </a:solidFill>
              <a:cs typeface="Biome Light" panose="020B0303030204020804" pitchFamily="34" charset="0"/>
            </a:endParaRPr>
          </a:p>
          <a:p>
            <a:pPr marL="285750" indent="-285750">
              <a:buFont typeface="Wingdings" panose="05000000000000000000" pitchFamily="2" charset="2"/>
              <a:buChar char="ü"/>
            </a:pPr>
            <a:r>
              <a:rPr lang="es-ES" sz="2400" dirty="0">
                <a:solidFill>
                  <a:schemeClr val="tx2">
                    <a:lumMod val="50000"/>
                  </a:schemeClr>
                </a:solidFill>
                <a:cs typeface="Biome Light" panose="020B0303030204020804" pitchFamily="34" charset="0"/>
              </a:rPr>
              <a:t>Corregir fallos detectados.</a:t>
            </a:r>
          </a:p>
          <a:p>
            <a:pPr marL="285750" indent="-285750">
              <a:buFont typeface="Wingdings" panose="05000000000000000000" pitchFamily="2" charset="2"/>
              <a:buChar char="ü"/>
            </a:pPr>
            <a:r>
              <a:rPr lang="es-ES" sz="2400" dirty="0">
                <a:solidFill>
                  <a:schemeClr val="tx2">
                    <a:lumMod val="50000"/>
                  </a:schemeClr>
                </a:solidFill>
                <a:cs typeface="Biome Light" panose="020B0303030204020804" pitchFamily="34" charset="0"/>
              </a:rPr>
              <a:t>Añadir nuevas funcionalidades.</a:t>
            </a:r>
          </a:p>
        </p:txBody>
      </p:sp>
    </p:spTree>
    <p:extLst>
      <p:ext uri="{BB962C8B-B14F-4D97-AF65-F5344CB8AC3E}">
        <p14:creationId xmlns:p14="http://schemas.microsoft.com/office/powerpoint/2010/main" val="54374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Herramientas Preventivas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23</a:t>
            </a:fld>
            <a:endParaRPr lang="es-ES"/>
          </a:p>
        </p:txBody>
      </p:sp>
      <p:pic>
        <p:nvPicPr>
          <p:cNvPr id="3" name="Imagen 2">
            <a:extLst>
              <a:ext uri="{FF2B5EF4-FFF2-40B4-BE49-F238E27FC236}">
                <a16:creationId xmlns:a16="http://schemas.microsoft.com/office/drawing/2014/main" id="{03E427AF-3960-49B2-BA1D-2A7DACA6C3A7}"/>
              </a:ext>
            </a:extLst>
          </p:cNvPr>
          <p:cNvPicPr>
            <a:picLocks noChangeAspect="1"/>
          </p:cNvPicPr>
          <p:nvPr/>
        </p:nvPicPr>
        <p:blipFill>
          <a:blip r:embed="rId3"/>
          <a:stretch>
            <a:fillRect/>
          </a:stretch>
        </p:blipFill>
        <p:spPr>
          <a:xfrm>
            <a:off x="130106" y="1932792"/>
            <a:ext cx="3252327" cy="2272589"/>
          </a:xfrm>
          <a:prstGeom prst="rect">
            <a:avLst/>
          </a:prstGeom>
          <a:ln>
            <a:noFill/>
          </a:ln>
          <a:effectLst>
            <a:softEdge rad="112500"/>
          </a:effectLst>
        </p:spPr>
      </p:pic>
      <p:sp>
        <p:nvSpPr>
          <p:cNvPr id="12" name="CuadroTexto 11">
            <a:extLst>
              <a:ext uri="{FF2B5EF4-FFF2-40B4-BE49-F238E27FC236}">
                <a16:creationId xmlns:a16="http://schemas.microsoft.com/office/drawing/2014/main" id="{E9F5CE9E-7762-45DB-9260-622BBE86765B}"/>
              </a:ext>
            </a:extLst>
          </p:cNvPr>
          <p:cNvSpPr txBox="1"/>
          <p:nvPr/>
        </p:nvSpPr>
        <p:spPr>
          <a:xfrm>
            <a:off x="3382433" y="2221729"/>
            <a:ext cx="9338733" cy="3477875"/>
          </a:xfrm>
          <a:prstGeom prst="rect">
            <a:avLst/>
          </a:prstGeom>
          <a:noFill/>
        </p:spPr>
        <p:txBody>
          <a:bodyPr wrap="square">
            <a:spAutoFit/>
          </a:bodyPr>
          <a:lstStyle/>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Instalación de software </a:t>
            </a:r>
            <a:r>
              <a:rPr lang="es-ES" sz="2200" b="1" dirty="0">
                <a:solidFill>
                  <a:schemeClr val="tx2">
                    <a:lumMod val="50000"/>
                  </a:schemeClr>
                </a:solidFill>
                <a:cs typeface="Biome Light" panose="020B0303030204020804" pitchFamily="34" charset="0"/>
              </a:rPr>
              <a:t>antimalware</a:t>
            </a:r>
            <a:r>
              <a:rPr lang="es-ES" sz="2200" dirty="0">
                <a:solidFill>
                  <a:schemeClr val="tx2">
                    <a:lumMod val="50000"/>
                  </a:schemeClr>
                </a:solidFill>
                <a:cs typeface="Biome Light" panose="020B0303030204020804" pitchFamily="34" charset="0"/>
              </a:rPr>
              <a:t>.</a:t>
            </a:r>
          </a:p>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Configuración adecuada de </a:t>
            </a:r>
            <a:r>
              <a:rPr lang="es-ES" sz="2200" b="1" dirty="0">
                <a:solidFill>
                  <a:schemeClr val="tx2">
                    <a:lumMod val="50000"/>
                  </a:schemeClr>
                </a:solidFill>
                <a:cs typeface="Biome Light" panose="020B0303030204020804" pitchFamily="34" charset="0"/>
              </a:rPr>
              <a:t>cortafuegos</a:t>
            </a:r>
            <a:r>
              <a:rPr lang="es-ES" sz="2200" dirty="0">
                <a:solidFill>
                  <a:schemeClr val="tx2">
                    <a:lumMod val="50000"/>
                  </a:schemeClr>
                </a:solidFill>
                <a:cs typeface="Biome Light" panose="020B0303030204020804" pitchFamily="34" charset="0"/>
              </a:rPr>
              <a:t>.</a:t>
            </a:r>
          </a:p>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Encriptación de la información usando </a:t>
            </a:r>
            <a:r>
              <a:rPr lang="es-ES" sz="2200" b="1" dirty="0">
                <a:solidFill>
                  <a:schemeClr val="tx2">
                    <a:lumMod val="50000"/>
                  </a:schemeClr>
                </a:solidFill>
                <a:cs typeface="Biome Light" panose="020B0303030204020804" pitchFamily="34" charset="0"/>
              </a:rPr>
              <a:t>comunicaciones SSL</a:t>
            </a:r>
            <a:r>
              <a:rPr lang="es-ES" sz="2200" dirty="0">
                <a:solidFill>
                  <a:schemeClr val="tx2">
                    <a:lumMod val="50000"/>
                  </a:schemeClr>
                </a:solidFill>
                <a:cs typeface="Biome Light" panose="020B0303030204020804" pitchFamily="34" charset="0"/>
              </a:rPr>
              <a:t>.</a:t>
            </a:r>
          </a:p>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Instalación de herramientas de </a:t>
            </a:r>
            <a:r>
              <a:rPr lang="es-ES" sz="2200" b="1" dirty="0">
                <a:solidFill>
                  <a:schemeClr val="tx2">
                    <a:lumMod val="50000"/>
                  </a:schemeClr>
                </a:solidFill>
                <a:cs typeface="Biome Light" panose="020B0303030204020804" pitchFamily="34" charset="0"/>
              </a:rPr>
              <a:t>detección de intrusos</a:t>
            </a:r>
            <a:r>
              <a:rPr lang="es-ES" sz="2200" dirty="0">
                <a:solidFill>
                  <a:schemeClr val="tx2">
                    <a:lumMod val="50000"/>
                  </a:schemeClr>
                </a:solidFill>
                <a:cs typeface="Biome Light" panose="020B0303030204020804" pitchFamily="34" charset="0"/>
              </a:rPr>
              <a:t>.</a:t>
            </a:r>
          </a:p>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Utilización de mecanismos de </a:t>
            </a:r>
            <a:r>
              <a:rPr lang="es-ES" sz="2200" b="1" dirty="0">
                <a:solidFill>
                  <a:schemeClr val="tx2">
                    <a:lumMod val="50000"/>
                  </a:schemeClr>
                </a:solidFill>
                <a:cs typeface="Biome Light" panose="020B0303030204020804" pitchFamily="34" charset="0"/>
              </a:rPr>
              <a:t>autenticación</a:t>
            </a:r>
            <a:r>
              <a:rPr lang="es-ES" sz="2200" dirty="0">
                <a:solidFill>
                  <a:schemeClr val="tx2">
                    <a:lumMod val="50000"/>
                  </a:schemeClr>
                </a:solidFill>
                <a:cs typeface="Biome Light" panose="020B0303030204020804" pitchFamily="34" charset="0"/>
              </a:rPr>
              <a:t>.</a:t>
            </a:r>
          </a:p>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Utilización de </a:t>
            </a:r>
            <a:r>
              <a:rPr lang="es-ES" sz="2200" b="1" dirty="0">
                <a:solidFill>
                  <a:schemeClr val="tx2">
                    <a:lumMod val="50000"/>
                  </a:schemeClr>
                </a:solidFill>
                <a:cs typeface="Biome Light" panose="020B0303030204020804" pitchFamily="34" charset="0"/>
              </a:rPr>
              <a:t>sistemas tolerantes a fallos</a:t>
            </a:r>
            <a:r>
              <a:rPr lang="es-ES" sz="2200" dirty="0">
                <a:solidFill>
                  <a:schemeClr val="tx2">
                    <a:lumMod val="50000"/>
                  </a:schemeClr>
                </a:solidFill>
                <a:cs typeface="Biome Light" panose="020B0303030204020804" pitchFamily="34" charset="0"/>
              </a:rPr>
              <a:t>.</a:t>
            </a:r>
          </a:p>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Utilización segura de entornos físicos para protegerse ante incendios, inundaciones,...</a:t>
            </a:r>
          </a:p>
          <a:p>
            <a:pPr marL="342900" indent="-342900">
              <a:buFont typeface="Wingdings" panose="05000000000000000000" pitchFamily="2" charset="2"/>
              <a:buChar char="§"/>
            </a:pPr>
            <a:r>
              <a:rPr lang="es-ES" sz="2200" dirty="0">
                <a:solidFill>
                  <a:schemeClr val="tx2">
                    <a:lumMod val="50000"/>
                  </a:schemeClr>
                </a:solidFill>
                <a:cs typeface="Biome Light" panose="020B0303030204020804" pitchFamily="34" charset="0"/>
              </a:rPr>
              <a:t>Instalación de sistemas de climatización y de sistemas de alimentación ininterrumpida.</a:t>
            </a:r>
            <a:endParaRPr lang="es-ES" sz="2200" dirty="0"/>
          </a:p>
        </p:txBody>
      </p:sp>
    </p:spTree>
    <p:extLst>
      <p:ext uri="{BB962C8B-B14F-4D97-AF65-F5344CB8AC3E}">
        <p14:creationId xmlns:p14="http://schemas.microsoft.com/office/powerpoint/2010/main" val="64774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Herramientas Paliativas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24</a:t>
            </a:fld>
            <a:endParaRPr lang="es-ES"/>
          </a:p>
        </p:txBody>
      </p:sp>
      <p:sp>
        <p:nvSpPr>
          <p:cNvPr id="12" name="CuadroTexto 11">
            <a:extLst>
              <a:ext uri="{FF2B5EF4-FFF2-40B4-BE49-F238E27FC236}">
                <a16:creationId xmlns:a16="http://schemas.microsoft.com/office/drawing/2014/main" id="{E9F5CE9E-7762-45DB-9260-622BBE86765B}"/>
              </a:ext>
            </a:extLst>
          </p:cNvPr>
          <p:cNvSpPr txBox="1"/>
          <p:nvPr/>
        </p:nvSpPr>
        <p:spPr>
          <a:xfrm>
            <a:off x="3382433" y="2221729"/>
            <a:ext cx="9338733" cy="1569660"/>
          </a:xfrm>
          <a:prstGeom prst="rect">
            <a:avLst/>
          </a:prstGeom>
          <a:noFill/>
        </p:spPr>
        <p:txBody>
          <a:bodyPr wrap="square">
            <a:spAutoFit/>
          </a:bodyPr>
          <a:lstStyle/>
          <a:p>
            <a:pPr marL="342900" indent="-342900">
              <a:buFont typeface="Wingdings" panose="05000000000000000000" pitchFamily="2" charset="2"/>
              <a:buChar char="§"/>
            </a:pPr>
            <a:r>
              <a:rPr lang="es-ES" sz="2400" dirty="0">
                <a:solidFill>
                  <a:schemeClr val="tx2">
                    <a:lumMod val="50000"/>
                  </a:schemeClr>
                </a:solidFill>
                <a:cs typeface="Biome Light" panose="020B0303030204020804" pitchFamily="34" charset="0"/>
              </a:rPr>
              <a:t>Copias de respaldo o </a:t>
            </a:r>
            <a:r>
              <a:rPr lang="es-ES" sz="2400" dirty="0" err="1">
                <a:solidFill>
                  <a:schemeClr val="tx2">
                    <a:lumMod val="50000"/>
                  </a:schemeClr>
                </a:solidFill>
                <a:cs typeface="Biome Light" panose="020B0303030204020804" pitchFamily="34" charset="0"/>
              </a:rPr>
              <a:t>backup</a:t>
            </a:r>
            <a:r>
              <a:rPr lang="es-ES" sz="2400" dirty="0">
                <a:solidFill>
                  <a:schemeClr val="tx2">
                    <a:lumMod val="50000"/>
                  </a:schemeClr>
                </a:solidFill>
                <a:cs typeface="Biome Light" panose="020B0303030204020804" pitchFamily="34" charset="0"/>
              </a:rPr>
              <a:t>.</a:t>
            </a:r>
          </a:p>
          <a:p>
            <a:pPr marL="342900" indent="-342900">
              <a:buFont typeface="Wingdings" panose="05000000000000000000" pitchFamily="2" charset="2"/>
              <a:buChar char="§"/>
            </a:pPr>
            <a:r>
              <a:rPr lang="es-ES" sz="2400" dirty="0">
                <a:solidFill>
                  <a:schemeClr val="tx2">
                    <a:lumMod val="50000"/>
                  </a:schemeClr>
                </a:solidFill>
                <a:cs typeface="Biome Light" panose="020B0303030204020804" pitchFamily="34" charset="0"/>
              </a:rPr>
              <a:t>Buena política de copias </a:t>
            </a:r>
          </a:p>
          <a:p>
            <a:pPr marL="342900" indent="-342900">
              <a:buFont typeface="Wingdings" panose="05000000000000000000" pitchFamily="2" charset="2"/>
              <a:buChar char="§"/>
            </a:pPr>
            <a:r>
              <a:rPr lang="es-ES" sz="2400" dirty="0">
                <a:solidFill>
                  <a:schemeClr val="tx2">
                    <a:lumMod val="50000"/>
                  </a:schemeClr>
                </a:solidFill>
                <a:cs typeface="Biome Light" panose="020B0303030204020804" pitchFamily="34" charset="0"/>
              </a:rPr>
              <a:t>Sistemas de discos independientes (RAID)</a:t>
            </a:r>
          </a:p>
          <a:p>
            <a:pPr marL="342900" indent="-342900">
              <a:buFont typeface="Wingdings" panose="05000000000000000000" pitchFamily="2" charset="2"/>
              <a:buChar char="§"/>
            </a:pPr>
            <a:r>
              <a:rPr lang="es-ES" sz="2400" dirty="0">
                <a:solidFill>
                  <a:schemeClr val="tx2">
                    <a:lumMod val="50000"/>
                  </a:schemeClr>
                </a:solidFill>
                <a:cs typeface="Biome Light" panose="020B0303030204020804" pitchFamily="34" charset="0"/>
              </a:rPr>
              <a:t>Uso de Cloud Computing – copias en la nube</a:t>
            </a:r>
          </a:p>
        </p:txBody>
      </p:sp>
      <p:pic>
        <p:nvPicPr>
          <p:cNvPr id="7" name="Imagen 6">
            <a:extLst>
              <a:ext uri="{FF2B5EF4-FFF2-40B4-BE49-F238E27FC236}">
                <a16:creationId xmlns:a16="http://schemas.microsoft.com/office/drawing/2014/main" id="{7A5A6D87-DF1B-4F84-B1A9-D7054F93D7AF}"/>
              </a:ext>
            </a:extLst>
          </p:cNvPr>
          <p:cNvPicPr>
            <a:picLocks noChangeAspect="1"/>
          </p:cNvPicPr>
          <p:nvPr/>
        </p:nvPicPr>
        <p:blipFill>
          <a:blip r:embed="rId3"/>
          <a:stretch>
            <a:fillRect/>
          </a:stretch>
        </p:blipFill>
        <p:spPr>
          <a:xfrm>
            <a:off x="293455" y="2234430"/>
            <a:ext cx="3033946" cy="2506304"/>
          </a:xfrm>
          <a:prstGeom prst="rect">
            <a:avLst/>
          </a:prstGeom>
          <a:ln>
            <a:noFill/>
          </a:ln>
          <a:effectLst>
            <a:softEdge rad="112500"/>
          </a:effectLst>
        </p:spPr>
      </p:pic>
      <p:pic>
        <p:nvPicPr>
          <p:cNvPr id="2" name="Imagen 1">
            <a:extLst>
              <a:ext uri="{FF2B5EF4-FFF2-40B4-BE49-F238E27FC236}">
                <a16:creationId xmlns:a16="http://schemas.microsoft.com/office/drawing/2014/main" id="{7A492F83-110C-421D-A1C6-E1F3FA601FDC}"/>
              </a:ext>
            </a:extLst>
          </p:cNvPr>
          <p:cNvPicPr>
            <a:picLocks noChangeAspect="1"/>
          </p:cNvPicPr>
          <p:nvPr/>
        </p:nvPicPr>
        <p:blipFill>
          <a:blip r:embed="rId4"/>
          <a:stretch>
            <a:fillRect/>
          </a:stretch>
        </p:blipFill>
        <p:spPr>
          <a:xfrm>
            <a:off x="8332470" y="5130351"/>
            <a:ext cx="2857500" cy="5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a:extLst>
              <a:ext uri="{FF2B5EF4-FFF2-40B4-BE49-F238E27FC236}">
                <a16:creationId xmlns:a16="http://schemas.microsoft.com/office/drawing/2014/main" id="{30662038-4D5C-47CB-9C88-2EB37A2DC8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512" y="5273736"/>
            <a:ext cx="3033946" cy="56813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B18943F3-C702-4A6A-898D-E6479C31C88D}"/>
              </a:ext>
            </a:extLst>
          </p:cNvPr>
          <p:cNvPicPr>
            <a:picLocks noChangeAspect="1"/>
          </p:cNvPicPr>
          <p:nvPr/>
        </p:nvPicPr>
        <p:blipFill>
          <a:blip r:embed="rId6"/>
          <a:stretch>
            <a:fillRect/>
          </a:stretch>
        </p:blipFill>
        <p:spPr>
          <a:xfrm>
            <a:off x="5097541" y="4933184"/>
            <a:ext cx="1663876" cy="908685"/>
          </a:xfrm>
          <a:prstGeom prst="rect">
            <a:avLst/>
          </a:prstGeom>
        </p:spPr>
      </p:pic>
    </p:spTree>
    <p:extLst>
      <p:ext uri="{BB962C8B-B14F-4D97-AF65-F5344CB8AC3E}">
        <p14:creationId xmlns:p14="http://schemas.microsoft.com/office/powerpoint/2010/main" val="3882652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F6D8114-1098-4ED8-93A6-645BDDB1182A}"/>
              </a:ext>
            </a:extLst>
          </p:cNvPr>
          <p:cNvPicPr>
            <a:picLocks noChangeAspect="1"/>
          </p:cNvPicPr>
          <p:nvPr/>
        </p:nvPicPr>
        <p:blipFill rotWithShape="1">
          <a:blip r:embed="rId3"/>
          <a:srcRect l="17257" r="19705" b="7352"/>
          <a:stretch/>
        </p:blipFill>
        <p:spPr>
          <a:xfrm>
            <a:off x="3650314" y="3874835"/>
            <a:ext cx="908685" cy="699355"/>
          </a:xfrm>
          <a:prstGeom prst="rect">
            <a:avLst/>
          </a:prstGeom>
          <a:ln>
            <a:noFill/>
          </a:ln>
          <a:effectLst>
            <a:outerShdw blurRad="292100" dist="139700" dir="2700000" algn="tl" rotWithShape="0">
              <a:srgbClr val="333333">
                <a:alpha val="65000"/>
              </a:srgbClr>
            </a:outerShdw>
          </a:effectLst>
        </p:spPr>
      </p:pic>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Ejemplo de sistema de copias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25</a:t>
            </a:fld>
            <a:endParaRPr lang="es-ES" dirty="0"/>
          </a:p>
        </p:txBody>
      </p:sp>
      <p:pic>
        <p:nvPicPr>
          <p:cNvPr id="2" name="Imagen 1">
            <a:extLst>
              <a:ext uri="{FF2B5EF4-FFF2-40B4-BE49-F238E27FC236}">
                <a16:creationId xmlns:a16="http://schemas.microsoft.com/office/drawing/2014/main" id="{7A492F83-110C-421D-A1C6-E1F3FA601FDC}"/>
              </a:ext>
            </a:extLst>
          </p:cNvPr>
          <p:cNvPicPr>
            <a:picLocks noChangeAspect="1"/>
          </p:cNvPicPr>
          <p:nvPr/>
        </p:nvPicPr>
        <p:blipFill>
          <a:blip r:embed="rId4"/>
          <a:stretch>
            <a:fillRect/>
          </a:stretch>
        </p:blipFill>
        <p:spPr>
          <a:xfrm>
            <a:off x="796403" y="3116482"/>
            <a:ext cx="2475098" cy="445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n 2">
            <a:extLst>
              <a:ext uri="{FF2B5EF4-FFF2-40B4-BE49-F238E27FC236}">
                <a16:creationId xmlns:a16="http://schemas.microsoft.com/office/drawing/2014/main" id="{12659BAB-45D9-49C4-AE47-81BFF33CF09A}"/>
              </a:ext>
            </a:extLst>
          </p:cNvPr>
          <p:cNvPicPr>
            <a:picLocks noChangeAspect="1"/>
          </p:cNvPicPr>
          <p:nvPr/>
        </p:nvPicPr>
        <p:blipFill>
          <a:blip r:embed="rId5"/>
          <a:stretch>
            <a:fillRect/>
          </a:stretch>
        </p:blipFill>
        <p:spPr>
          <a:xfrm>
            <a:off x="10140315" y="4926865"/>
            <a:ext cx="908685" cy="908685"/>
          </a:xfrm>
          <a:prstGeom prst="rect">
            <a:avLst/>
          </a:prstGeom>
        </p:spPr>
      </p:pic>
      <p:pic>
        <p:nvPicPr>
          <p:cNvPr id="10" name="Imagen 9">
            <a:extLst>
              <a:ext uri="{FF2B5EF4-FFF2-40B4-BE49-F238E27FC236}">
                <a16:creationId xmlns:a16="http://schemas.microsoft.com/office/drawing/2014/main" id="{968D1C21-9AF1-42DB-8EF0-08D3C4194013}"/>
              </a:ext>
            </a:extLst>
          </p:cNvPr>
          <p:cNvPicPr>
            <a:picLocks noChangeAspect="1"/>
          </p:cNvPicPr>
          <p:nvPr/>
        </p:nvPicPr>
        <p:blipFill>
          <a:blip r:embed="rId5"/>
          <a:stretch>
            <a:fillRect/>
          </a:stretch>
        </p:blipFill>
        <p:spPr>
          <a:xfrm>
            <a:off x="8944241" y="3770171"/>
            <a:ext cx="908685" cy="908685"/>
          </a:xfrm>
          <a:prstGeom prst="rect">
            <a:avLst/>
          </a:prstGeom>
        </p:spPr>
      </p:pic>
      <p:pic>
        <p:nvPicPr>
          <p:cNvPr id="11" name="Imagen 10">
            <a:extLst>
              <a:ext uri="{FF2B5EF4-FFF2-40B4-BE49-F238E27FC236}">
                <a16:creationId xmlns:a16="http://schemas.microsoft.com/office/drawing/2014/main" id="{79991425-A423-48E7-AE16-57F904ED0E77}"/>
              </a:ext>
            </a:extLst>
          </p:cNvPr>
          <p:cNvPicPr>
            <a:picLocks noChangeAspect="1"/>
          </p:cNvPicPr>
          <p:nvPr/>
        </p:nvPicPr>
        <p:blipFill>
          <a:blip r:embed="rId5"/>
          <a:stretch>
            <a:fillRect/>
          </a:stretch>
        </p:blipFill>
        <p:spPr>
          <a:xfrm>
            <a:off x="8944241" y="4926865"/>
            <a:ext cx="908685" cy="908685"/>
          </a:xfrm>
          <a:prstGeom prst="rect">
            <a:avLst/>
          </a:prstGeom>
        </p:spPr>
      </p:pic>
      <p:pic>
        <p:nvPicPr>
          <p:cNvPr id="13" name="Imagen 12">
            <a:extLst>
              <a:ext uri="{FF2B5EF4-FFF2-40B4-BE49-F238E27FC236}">
                <a16:creationId xmlns:a16="http://schemas.microsoft.com/office/drawing/2014/main" id="{751E3F97-B65A-4945-9562-F18484012D19}"/>
              </a:ext>
            </a:extLst>
          </p:cNvPr>
          <p:cNvPicPr>
            <a:picLocks noChangeAspect="1"/>
          </p:cNvPicPr>
          <p:nvPr/>
        </p:nvPicPr>
        <p:blipFill>
          <a:blip r:embed="rId5"/>
          <a:stretch>
            <a:fillRect/>
          </a:stretch>
        </p:blipFill>
        <p:spPr>
          <a:xfrm>
            <a:off x="10140315" y="3770172"/>
            <a:ext cx="908685" cy="908685"/>
          </a:xfrm>
          <a:prstGeom prst="rect">
            <a:avLst/>
          </a:prstGeom>
        </p:spPr>
      </p:pic>
      <p:pic>
        <p:nvPicPr>
          <p:cNvPr id="15" name="Imagen 14">
            <a:extLst>
              <a:ext uri="{FF2B5EF4-FFF2-40B4-BE49-F238E27FC236}">
                <a16:creationId xmlns:a16="http://schemas.microsoft.com/office/drawing/2014/main" id="{47BCDFE5-3B11-4CD6-8941-55E3B2FF2891}"/>
              </a:ext>
            </a:extLst>
          </p:cNvPr>
          <p:cNvPicPr>
            <a:picLocks noChangeAspect="1"/>
          </p:cNvPicPr>
          <p:nvPr/>
        </p:nvPicPr>
        <p:blipFill>
          <a:blip r:embed="rId5"/>
          <a:stretch>
            <a:fillRect/>
          </a:stretch>
        </p:blipFill>
        <p:spPr>
          <a:xfrm>
            <a:off x="8944241" y="2610151"/>
            <a:ext cx="908685" cy="908685"/>
          </a:xfrm>
          <a:prstGeom prst="rect">
            <a:avLst/>
          </a:prstGeom>
        </p:spPr>
      </p:pic>
      <p:pic>
        <p:nvPicPr>
          <p:cNvPr id="16" name="Imagen 15">
            <a:extLst>
              <a:ext uri="{FF2B5EF4-FFF2-40B4-BE49-F238E27FC236}">
                <a16:creationId xmlns:a16="http://schemas.microsoft.com/office/drawing/2014/main" id="{E7675F9F-5051-4773-93FC-2172F86841D5}"/>
              </a:ext>
            </a:extLst>
          </p:cNvPr>
          <p:cNvPicPr>
            <a:picLocks noChangeAspect="1"/>
          </p:cNvPicPr>
          <p:nvPr/>
        </p:nvPicPr>
        <p:blipFill>
          <a:blip r:embed="rId5"/>
          <a:stretch>
            <a:fillRect/>
          </a:stretch>
        </p:blipFill>
        <p:spPr>
          <a:xfrm>
            <a:off x="10140314" y="2610151"/>
            <a:ext cx="908685" cy="908685"/>
          </a:xfrm>
          <a:prstGeom prst="rect">
            <a:avLst/>
          </a:prstGeom>
        </p:spPr>
      </p:pic>
      <p:pic>
        <p:nvPicPr>
          <p:cNvPr id="6" name="Imagen 5">
            <a:extLst>
              <a:ext uri="{FF2B5EF4-FFF2-40B4-BE49-F238E27FC236}">
                <a16:creationId xmlns:a16="http://schemas.microsoft.com/office/drawing/2014/main" id="{F43D7580-2932-4171-ABF9-DC410D507782}"/>
              </a:ext>
            </a:extLst>
          </p:cNvPr>
          <p:cNvPicPr>
            <a:picLocks noChangeAspect="1"/>
          </p:cNvPicPr>
          <p:nvPr/>
        </p:nvPicPr>
        <p:blipFill>
          <a:blip r:embed="rId6"/>
          <a:stretch>
            <a:fillRect/>
          </a:stretch>
        </p:blipFill>
        <p:spPr>
          <a:xfrm>
            <a:off x="4697491" y="1760808"/>
            <a:ext cx="1663876" cy="908685"/>
          </a:xfrm>
          <a:prstGeom prst="rect">
            <a:avLst/>
          </a:prstGeom>
        </p:spPr>
      </p:pic>
      <p:pic>
        <p:nvPicPr>
          <p:cNvPr id="17" name="Imagen 16">
            <a:extLst>
              <a:ext uri="{FF2B5EF4-FFF2-40B4-BE49-F238E27FC236}">
                <a16:creationId xmlns:a16="http://schemas.microsoft.com/office/drawing/2014/main" id="{61754176-5CCC-4BA5-9C5C-CA872061B8F4}"/>
              </a:ext>
            </a:extLst>
          </p:cNvPr>
          <p:cNvPicPr>
            <a:picLocks noChangeAspect="1"/>
          </p:cNvPicPr>
          <p:nvPr/>
        </p:nvPicPr>
        <p:blipFill>
          <a:blip r:embed="rId7"/>
          <a:stretch>
            <a:fillRect/>
          </a:stretch>
        </p:blipFill>
        <p:spPr>
          <a:xfrm>
            <a:off x="6441758" y="1686878"/>
            <a:ext cx="461962" cy="461962"/>
          </a:xfrm>
          <a:prstGeom prst="rect">
            <a:avLst/>
          </a:prstGeom>
          <a:ln>
            <a:noFill/>
          </a:ln>
          <a:effectLst>
            <a:outerShdw blurRad="190500" algn="tl" rotWithShape="0">
              <a:srgbClr val="000000">
                <a:alpha val="70000"/>
              </a:srgbClr>
            </a:outerShdw>
          </a:effectLst>
        </p:spPr>
      </p:pic>
      <p:sp>
        <p:nvSpPr>
          <p:cNvPr id="19" name="CuadroTexto 18">
            <a:extLst>
              <a:ext uri="{FF2B5EF4-FFF2-40B4-BE49-F238E27FC236}">
                <a16:creationId xmlns:a16="http://schemas.microsoft.com/office/drawing/2014/main" id="{E53100A9-8744-414B-9D80-592540E421B9}"/>
              </a:ext>
            </a:extLst>
          </p:cNvPr>
          <p:cNvSpPr txBox="1"/>
          <p:nvPr/>
        </p:nvSpPr>
        <p:spPr>
          <a:xfrm>
            <a:off x="866471" y="3741519"/>
            <a:ext cx="2458827" cy="430887"/>
          </a:xfrm>
          <a:prstGeom prst="rect">
            <a:avLst/>
          </a:prstGeom>
          <a:noFill/>
        </p:spPr>
        <p:txBody>
          <a:bodyPr wrap="square">
            <a:spAutoFit/>
          </a:bodyPr>
          <a:lstStyle/>
          <a:p>
            <a:r>
              <a:rPr lang="es-ES" sz="2200" dirty="0">
                <a:solidFill>
                  <a:schemeClr val="tx2">
                    <a:lumMod val="50000"/>
                  </a:schemeClr>
                </a:solidFill>
                <a:cs typeface="Biome Light" panose="020B0303030204020804" pitchFamily="34" charset="0"/>
              </a:rPr>
              <a:t>Veeam Servidor</a:t>
            </a:r>
          </a:p>
        </p:txBody>
      </p:sp>
      <p:pic>
        <p:nvPicPr>
          <p:cNvPr id="20" name="Imagen 19">
            <a:extLst>
              <a:ext uri="{FF2B5EF4-FFF2-40B4-BE49-F238E27FC236}">
                <a16:creationId xmlns:a16="http://schemas.microsoft.com/office/drawing/2014/main" id="{54F09B5C-B89C-4300-BB38-C9963A1DB82F}"/>
              </a:ext>
            </a:extLst>
          </p:cNvPr>
          <p:cNvPicPr>
            <a:picLocks noChangeAspect="1"/>
          </p:cNvPicPr>
          <p:nvPr/>
        </p:nvPicPr>
        <p:blipFill>
          <a:blip r:embed="rId4"/>
          <a:stretch>
            <a:fillRect/>
          </a:stretch>
        </p:blipFill>
        <p:spPr>
          <a:xfrm>
            <a:off x="9098546" y="5724526"/>
            <a:ext cx="1862824" cy="335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CuadroTexto 20">
            <a:extLst>
              <a:ext uri="{FF2B5EF4-FFF2-40B4-BE49-F238E27FC236}">
                <a16:creationId xmlns:a16="http://schemas.microsoft.com/office/drawing/2014/main" id="{DBFB752B-2389-47E4-A620-276D94FC557F}"/>
              </a:ext>
            </a:extLst>
          </p:cNvPr>
          <p:cNvSpPr txBox="1"/>
          <p:nvPr/>
        </p:nvSpPr>
        <p:spPr>
          <a:xfrm>
            <a:off x="11277488" y="1971719"/>
            <a:ext cx="566163" cy="4154984"/>
          </a:xfrm>
          <a:prstGeom prst="rect">
            <a:avLst/>
          </a:prstGeom>
          <a:noFill/>
        </p:spPr>
        <p:txBody>
          <a:bodyPr wrap="square">
            <a:spAutoFit/>
          </a:bodyPr>
          <a:lstStyle/>
          <a:p>
            <a:r>
              <a:rPr lang="es-ES" sz="2200" dirty="0">
                <a:solidFill>
                  <a:schemeClr val="tx2">
                    <a:lumMod val="50000"/>
                  </a:schemeClr>
                </a:solidFill>
                <a:cs typeface="Biome Light" panose="020B0303030204020804" pitchFamily="34" charset="0"/>
              </a:rPr>
              <a:t>V</a:t>
            </a:r>
          </a:p>
          <a:p>
            <a:r>
              <a:rPr lang="es-ES" sz="2200" dirty="0">
                <a:solidFill>
                  <a:schemeClr val="tx2">
                    <a:lumMod val="50000"/>
                  </a:schemeClr>
                </a:solidFill>
                <a:cs typeface="Biome Light" panose="020B0303030204020804" pitchFamily="34" charset="0"/>
              </a:rPr>
              <a:t>E</a:t>
            </a:r>
          </a:p>
          <a:p>
            <a:r>
              <a:rPr lang="es-ES" sz="2200" dirty="0">
                <a:solidFill>
                  <a:schemeClr val="tx2">
                    <a:lumMod val="50000"/>
                  </a:schemeClr>
                </a:solidFill>
                <a:cs typeface="Biome Light" panose="020B0303030204020804" pitchFamily="34" charset="0"/>
              </a:rPr>
              <a:t>E</a:t>
            </a:r>
          </a:p>
          <a:p>
            <a:r>
              <a:rPr lang="es-ES" sz="2200" dirty="0">
                <a:solidFill>
                  <a:schemeClr val="tx2">
                    <a:lumMod val="50000"/>
                  </a:schemeClr>
                </a:solidFill>
                <a:cs typeface="Biome Light" panose="020B0303030204020804" pitchFamily="34" charset="0"/>
              </a:rPr>
              <a:t>A</a:t>
            </a:r>
          </a:p>
          <a:p>
            <a:r>
              <a:rPr lang="es-ES" sz="2200" dirty="0">
                <a:solidFill>
                  <a:schemeClr val="tx2">
                    <a:lumMod val="50000"/>
                  </a:schemeClr>
                </a:solidFill>
                <a:cs typeface="Biome Light" panose="020B0303030204020804" pitchFamily="34" charset="0"/>
              </a:rPr>
              <a:t>M</a:t>
            </a:r>
          </a:p>
          <a:p>
            <a:endParaRPr lang="es-ES" sz="2200" dirty="0">
              <a:solidFill>
                <a:schemeClr val="tx2">
                  <a:lumMod val="50000"/>
                </a:schemeClr>
              </a:solidFill>
              <a:cs typeface="Biome Light" panose="020B0303030204020804" pitchFamily="34" charset="0"/>
            </a:endParaRPr>
          </a:p>
          <a:p>
            <a:r>
              <a:rPr lang="es-ES" sz="2200" dirty="0">
                <a:solidFill>
                  <a:schemeClr val="tx2">
                    <a:lumMod val="50000"/>
                  </a:schemeClr>
                </a:solidFill>
                <a:cs typeface="Biome Light" panose="020B0303030204020804" pitchFamily="34" charset="0"/>
              </a:rPr>
              <a:t>A</a:t>
            </a:r>
          </a:p>
          <a:p>
            <a:r>
              <a:rPr lang="es-ES" sz="2200" dirty="0">
                <a:solidFill>
                  <a:schemeClr val="tx2">
                    <a:lumMod val="50000"/>
                  </a:schemeClr>
                </a:solidFill>
                <a:cs typeface="Biome Light" panose="020B0303030204020804" pitchFamily="34" charset="0"/>
              </a:rPr>
              <a:t>G</a:t>
            </a:r>
          </a:p>
          <a:p>
            <a:r>
              <a:rPr lang="es-ES" sz="2200" dirty="0">
                <a:solidFill>
                  <a:schemeClr val="tx2">
                    <a:lumMod val="50000"/>
                  </a:schemeClr>
                </a:solidFill>
                <a:cs typeface="Biome Light" panose="020B0303030204020804" pitchFamily="34" charset="0"/>
              </a:rPr>
              <a:t>E</a:t>
            </a:r>
          </a:p>
          <a:p>
            <a:r>
              <a:rPr lang="es-ES" sz="2200" dirty="0">
                <a:solidFill>
                  <a:schemeClr val="tx2">
                    <a:lumMod val="50000"/>
                  </a:schemeClr>
                </a:solidFill>
                <a:cs typeface="Biome Light" panose="020B0303030204020804" pitchFamily="34" charset="0"/>
              </a:rPr>
              <a:t>N</a:t>
            </a:r>
          </a:p>
          <a:p>
            <a:r>
              <a:rPr lang="es-ES" sz="2200" dirty="0">
                <a:solidFill>
                  <a:schemeClr val="tx2">
                    <a:lumMod val="50000"/>
                  </a:schemeClr>
                </a:solidFill>
                <a:cs typeface="Biome Light" panose="020B0303030204020804" pitchFamily="34" charset="0"/>
              </a:rPr>
              <a:t>T</a:t>
            </a:r>
          </a:p>
          <a:p>
            <a:r>
              <a:rPr lang="es-ES" sz="2200" dirty="0">
                <a:solidFill>
                  <a:schemeClr val="tx2">
                    <a:lumMod val="50000"/>
                  </a:schemeClr>
                </a:solidFill>
                <a:cs typeface="Biome Light" panose="020B0303030204020804" pitchFamily="34" charset="0"/>
              </a:rPr>
              <a:t>E</a:t>
            </a:r>
          </a:p>
        </p:txBody>
      </p:sp>
      <p:pic>
        <p:nvPicPr>
          <p:cNvPr id="18" name="Imagen 17">
            <a:extLst>
              <a:ext uri="{FF2B5EF4-FFF2-40B4-BE49-F238E27FC236}">
                <a16:creationId xmlns:a16="http://schemas.microsoft.com/office/drawing/2014/main" id="{B4A91BAA-9E26-4263-A5DA-9B04584DF69D}"/>
              </a:ext>
            </a:extLst>
          </p:cNvPr>
          <p:cNvPicPr>
            <a:picLocks noChangeAspect="1"/>
          </p:cNvPicPr>
          <p:nvPr/>
        </p:nvPicPr>
        <p:blipFill>
          <a:blip r:embed="rId8"/>
          <a:stretch>
            <a:fillRect/>
          </a:stretch>
        </p:blipFill>
        <p:spPr>
          <a:xfrm>
            <a:off x="4910359" y="4725536"/>
            <a:ext cx="1231362" cy="1231362"/>
          </a:xfrm>
          <a:prstGeom prst="rect">
            <a:avLst/>
          </a:prstGeom>
          <a:ln>
            <a:noFill/>
          </a:ln>
          <a:effectLst>
            <a:outerShdw blurRad="292100" dist="139700" dir="2700000" algn="tl" rotWithShape="0">
              <a:srgbClr val="333333">
                <a:alpha val="65000"/>
              </a:srgbClr>
            </a:outerShdw>
          </a:effectLst>
        </p:spPr>
      </p:pic>
      <p:pic>
        <p:nvPicPr>
          <p:cNvPr id="22" name="Imagen 21">
            <a:extLst>
              <a:ext uri="{FF2B5EF4-FFF2-40B4-BE49-F238E27FC236}">
                <a16:creationId xmlns:a16="http://schemas.microsoft.com/office/drawing/2014/main" id="{50A90C48-DB4D-40A6-B745-EC992A763A5B}"/>
              </a:ext>
            </a:extLst>
          </p:cNvPr>
          <p:cNvPicPr>
            <a:picLocks noChangeAspect="1"/>
          </p:cNvPicPr>
          <p:nvPr/>
        </p:nvPicPr>
        <p:blipFill>
          <a:blip r:embed="rId9"/>
          <a:stretch>
            <a:fillRect/>
          </a:stretch>
        </p:blipFill>
        <p:spPr>
          <a:xfrm>
            <a:off x="4858019" y="3129912"/>
            <a:ext cx="1311344" cy="1311344"/>
          </a:xfrm>
          <a:prstGeom prst="rect">
            <a:avLst/>
          </a:prstGeom>
        </p:spPr>
      </p:pic>
      <p:pic>
        <p:nvPicPr>
          <p:cNvPr id="24" name="Imagen 23">
            <a:extLst>
              <a:ext uri="{FF2B5EF4-FFF2-40B4-BE49-F238E27FC236}">
                <a16:creationId xmlns:a16="http://schemas.microsoft.com/office/drawing/2014/main" id="{5BA1390E-B0A5-4DAF-BBB2-63D330193A3D}"/>
              </a:ext>
            </a:extLst>
          </p:cNvPr>
          <p:cNvPicPr>
            <a:picLocks noChangeAspect="1"/>
          </p:cNvPicPr>
          <p:nvPr/>
        </p:nvPicPr>
        <p:blipFill>
          <a:blip r:embed="rId10"/>
          <a:stretch>
            <a:fillRect/>
          </a:stretch>
        </p:blipFill>
        <p:spPr>
          <a:xfrm>
            <a:off x="6625009" y="3197220"/>
            <a:ext cx="786511" cy="786511"/>
          </a:xfrm>
          <a:prstGeom prst="rect">
            <a:avLst/>
          </a:prstGeom>
        </p:spPr>
      </p:pic>
      <p:sp>
        <p:nvSpPr>
          <p:cNvPr id="34" name="CuadroTexto 33">
            <a:extLst>
              <a:ext uri="{FF2B5EF4-FFF2-40B4-BE49-F238E27FC236}">
                <a16:creationId xmlns:a16="http://schemas.microsoft.com/office/drawing/2014/main" id="{03CDEE60-F2AE-4975-9E5F-BF8E6308E7BE}"/>
              </a:ext>
            </a:extLst>
          </p:cNvPr>
          <p:cNvSpPr txBox="1"/>
          <p:nvPr/>
        </p:nvSpPr>
        <p:spPr>
          <a:xfrm>
            <a:off x="89078" y="5584432"/>
            <a:ext cx="8939841" cy="1323439"/>
          </a:xfrm>
          <a:prstGeom prst="rect">
            <a:avLst/>
          </a:prstGeom>
          <a:noFill/>
        </p:spPr>
        <p:txBody>
          <a:bodyPr wrap="square">
            <a:spAutoFit/>
          </a:bodyPr>
          <a:lstStyle/>
          <a:p>
            <a:r>
              <a:rPr lang="es-ES" sz="2000" b="1" u="sng" dirty="0"/>
              <a:t>Recuperación completa</a:t>
            </a:r>
          </a:p>
          <a:p>
            <a:r>
              <a:rPr lang="es-ES" sz="2000" dirty="0"/>
              <a:t>Veeam </a:t>
            </a:r>
            <a:r>
              <a:rPr lang="es-ES" sz="2000" dirty="0" err="1"/>
              <a:t>Recovery</a:t>
            </a:r>
            <a:r>
              <a:rPr lang="es-ES" sz="2000" dirty="0"/>
              <a:t> Media: </a:t>
            </a:r>
          </a:p>
          <a:p>
            <a:pPr marL="285750" indent="-285750">
              <a:buFont typeface="Wingdings" panose="05000000000000000000" pitchFamily="2" charset="2"/>
              <a:buChar char="§"/>
            </a:pPr>
            <a:r>
              <a:rPr lang="es-ES" sz="2000" dirty="0"/>
              <a:t>Imagen de recuperación de arranque</a:t>
            </a:r>
          </a:p>
          <a:p>
            <a:pPr marL="285750" indent="-285750">
              <a:buFont typeface="Wingdings" panose="05000000000000000000" pitchFamily="2" charset="2"/>
              <a:buChar char="§"/>
            </a:pPr>
            <a:r>
              <a:rPr lang="es-ES" sz="2000" dirty="0"/>
              <a:t>Copia de seguridad del equipo cuyos datos desea restaurar</a:t>
            </a:r>
          </a:p>
        </p:txBody>
      </p:sp>
      <p:sp>
        <p:nvSpPr>
          <p:cNvPr id="35" name="CuadroTexto 34">
            <a:extLst>
              <a:ext uri="{FF2B5EF4-FFF2-40B4-BE49-F238E27FC236}">
                <a16:creationId xmlns:a16="http://schemas.microsoft.com/office/drawing/2014/main" id="{C949408B-15F8-4021-93FE-D90FC9F0B4AF}"/>
              </a:ext>
            </a:extLst>
          </p:cNvPr>
          <p:cNvSpPr txBox="1"/>
          <p:nvPr/>
        </p:nvSpPr>
        <p:spPr>
          <a:xfrm>
            <a:off x="119862" y="4157542"/>
            <a:ext cx="4562009" cy="707886"/>
          </a:xfrm>
          <a:prstGeom prst="rect">
            <a:avLst/>
          </a:prstGeom>
          <a:noFill/>
        </p:spPr>
        <p:txBody>
          <a:bodyPr wrap="square">
            <a:spAutoFit/>
          </a:bodyPr>
          <a:lstStyle/>
          <a:p>
            <a:r>
              <a:rPr lang="es-ES" sz="2000" dirty="0"/>
              <a:t>IP de los agentes</a:t>
            </a:r>
          </a:p>
          <a:p>
            <a:r>
              <a:rPr lang="es-ES" sz="2000" dirty="0"/>
              <a:t>Trabajos creados de cada agente</a:t>
            </a:r>
          </a:p>
        </p:txBody>
      </p:sp>
    </p:spTree>
    <p:extLst>
      <p:ext uri="{BB962C8B-B14F-4D97-AF65-F5344CB8AC3E}">
        <p14:creationId xmlns:p14="http://schemas.microsoft.com/office/powerpoint/2010/main" val="76293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algn="ctr" rtl="0"/>
            <a:r>
              <a:rPr lang="es-ES" sz="4800" dirty="0"/>
              <a:t>Veamos recomendaciones de buenas prácticas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26</a:t>
            </a:fld>
            <a:endParaRPr lang="es-ES"/>
          </a:p>
        </p:txBody>
      </p:sp>
    </p:spTree>
    <p:extLst>
      <p:ext uri="{BB962C8B-B14F-4D97-AF65-F5344CB8AC3E}">
        <p14:creationId xmlns:p14="http://schemas.microsoft.com/office/powerpoint/2010/main" val="335463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27</a:t>
            </a:fld>
            <a:endParaRPr lang="es-ES"/>
          </a:p>
        </p:txBody>
      </p:sp>
      <p:pic>
        <p:nvPicPr>
          <p:cNvPr id="4" name="Elementos multimedia en línea 3" title="Continuidad de negocio en circunstancias adversas: buenas prácticas">
            <a:hlinkClick r:id="" action="ppaction://media"/>
            <a:extLst>
              <a:ext uri="{FF2B5EF4-FFF2-40B4-BE49-F238E27FC236}">
                <a16:creationId xmlns:a16="http://schemas.microsoft.com/office/drawing/2014/main" id="{5B19F6E3-5FCC-44A0-907E-619D6584BD24}"/>
              </a:ext>
            </a:extLst>
          </p:cNvPr>
          <p:cNvPicPr>
            <a:picLocks noRot="1" noChangeAspect="1"/>
          </p:cNvPicPr>
          <p:nvPr>
            <a:videoFile r:link="rId1"/>
          </p:nvPr>
        </p:nvPicPr>
        <p:blipFill>
          <a:blip r:embed="rId4"/>
          <a:stretch>
            <a:fillRect/>
          </a:stretch>
        </p:blipFill>
        <p:spPr>
          <a:xfrm>
            <a:off x="0" y="0"/>
            <a:ext cx="12192000" cy="6977866"/>
          </a:xfrm>
          <a:prstGeom prst="rect">
            <a:avLst/>
          </a:prstGeom>
        </p:spPr>
      </p:pic>
    </p:spTree>
    <p:extLst>
      <p:ext uri="{BB962C8B-B14F-4D97-AF65-F5344CB8AC3E}">
        <p14:creationId xmlns:p14="http://schemas.microsoft.com/office/powerpoint/2010/main" val="143466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BB74BB8A-7BAA-4A6E-9CC4-CB382C68DEEC}"/>
              </a:ext>
            </a:extLst>
          </p:cNvPr>
          <p:cNvSpPr>
            <a:spLocks noGrp="1"/>
          </p:cNvSpPr>
          <p:nvPr>
            <p:ph type="body" sz="quarter" idx="13"/>
          </p:nvPr>
        </p:nvSpPr>
        <p:spPr>
          <a:xfrm>
            <a:off x="0" y="5746750"/>
            <a:ext cx="2378075" cy="1111250"/>
          </a:xfrm>
        </p:spPr>
        <p:txBody>
          <a:bodyPr rtlCol="0"/>
          <a:lstStyle/>
          <a:p>
            <a:pPr rtl="0"/>
            <a:r>
              <a:rPr lang="es-ES" dirty="0"/>
              <a:t>02</a:t>
            </a:r>
          </a:p>
        </p:txBody>
      </p:sp>
      <p:sp>
        <p:nvSpPr>
          <p:cNvPr id="3" name="Título 2">
            <a:extLst>
              <a:ext uri="{FF2B5EF4-FFF2-40B4-BE49-F238E27FC236}">
                <a16:creationId xmlns:a16="http://schemas.microsoft.com/office/drawing/2014/main" id="{F9055465-EA9F-436E-A0C3-64912E06BF2C}"/>
              </a:ext>
            </a:extLst>
          </p:cNvPr>
          <p:cNvSpPr>
            <a:spLocks noGrp="1"/>
          </p:cNvSpPr>
          <p:nvPr>
            <p:ph type="title"/>
          </p:nvPr>
        </p:nvSpPr>
        <p:spPr>
          <a:xfrm>
            <a:off x="3037154" y="2968196"/>
            <a:ext cx="8715821" cy="655320"/>
          </a:xfrm>
        </p:spPr>
        <p:txBody>
          <a:bodyPr rtlCol="0">
            <a:normAutofit fontScale="90000"/>
          </a:bodyPr>
          <a:lstStyle/>
          <a:p>
            <a:pPr rtl="0"/>
            <a:r>
              <a:rPr lang="es-ES" dirty="0"/>
              <a:t>Ataques y contramedidas en sistemas personales.</a:t>
            </a:r>
          </a:p>
        </p:txBody>
      </p:sp>
    </p:spTree>
    <p:extLst>
      <p:ext uri="{BB962C8B-B14F-4D97-AF65-F5344CB8AC3E}">
        <p14:creationId xmlns:p14="http://schemas.microsoft.com/office/powerpoint/2010/main" val="191201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744CEFD-39A3-4595-ABDB-44BE8E1E88C6}"/>
              </a:ext>
            </a:extLst>
          </p:cNvPr>
          <p:cNvPicPr>
            <a:picLocks noChangeAspect="1"/>
          </p:cNvPicPr>
          <p:nvPr/>
        </p:nvPicPr>
        <p:blipFill>
          <a:blip r:embed="rId3">
            <a:alphaModFix amt="15000"/>
          </a:blip>
          <a:stretch>
            <a:fillRect/>
          </a:stretch>
        </p:blipFill>
        <p:spPr>
          <a:xfrm>
            <a:off x="7305818" y="2413723"/>
            <a:ext cx="4649865" cy="1865200"/>
          </a:xfrm>
          <a:prstGeom prst="rect">
            <a:avLst/>
          </a:prstGeom>
        </p:spPr>
      </p:pic>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Ataques y contramedidas en sistemas personales.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29</a:t>
            </a:fld>
            <a:endParaRPr lang="es-ES"/>
          </a:p>
        </p:txBody>
      </p:sp>
      <p:sp>
        <p:nvSpPr>
          <p:cNvPr id="8" name="Marcador de contenido 2">
            <a:extLst>
              <a:ext uri="{FF2B5EF4-FFF2-40B4-BE49-F238E27FC236}">
                <a16:creationId xmlns:a16="http://schemas.microsoft.com/office/drawing/2014/main" id="{089D3351-DA1D-4B2D-A786-079C89458308}"/>
              </a:ext>
            </a:extLst>
          </p:cNvPr>
          <p:cNvSpPr>
            <a:spLocks noGrp="1"/>
          </p:cNvSpPr>
          <p:nvPr>
            <p:ph type="body" sz="quarter" idx="11"/>
          </p:nvPr>
        </p:nvSpPr>
        <p:spPr>
          <a:xfrm>
            <a:off x="914512" y="2328792"/>
            <a:ext cx="10033121" cy="3398838"/>
          </a:xfrm>
        </p:spPr>
        <p:txBody>
          <a:bodyPr rtlCol="0">
            <a:normAutofit/>
          </a:bodyPr>
          <a:lstStyle/>
          <a:p>
            <a:pPr rtl="0"/>
            <a:r>
              <a:rPr lang="es-ES" sz="2400" dirty="0"/>
              <a:t>El </a:t>
            </a:r>
            <a:r>
              <a:rPr lang="es-ES" sz="2400" b="1" dirty="0"/>
              <a:t>objetivo</a:t>
            </a:r>
            <a:r>
              <a:rPr lang="es-ES" sz="2400" dirty="0"/>
              <a:t> de </a:t>
            </a:r>
            <a:r>
              <a:rPr lang="es-ES" sz="2400" b="1" dirty="0"/>
              <a:t>la seguridad </a:t>
            </a:r>
            <a:r>
              <a:rPr lang="es-ES" sz="2400" dirty="0"/>
              <a:t>de un sistema es que </a:t>
            </a:r>
            <a:r>
              <a:rPr lang="es-ES" sz="2400" b="1" dirty="0"/>
              <a:t>el sistema permanezca en condiciones optimas</a:t>
            </a:r>
            <a:r>
              <a:rPr lang="es-ES" sz="2400" dirty="0"/>
              <a:t>, </a:t>
            </a:r>
            <a:r>
              <a:rPr lang="es-ES" sz="2400" b="1" dirty="0"/>
              <a:t>no sufra ataques </a:t>
            </a:r>
            <a:r>
              <a:rPr lang="es-ES" sz="2400" dirty="0"/>
              <a:t>y si se llevan a cabo dichos ataques, </a:t>
            </a:r>
            <a:r>
              <a:rPr lang="es-ES" sz="2400" b="1" dirty="0"/>
              <a:t>minimizar los daños </a:t>
            </a:r>
            <a:r>
              <a:rPr lang="es-ES" sz="2400" dirty="0"/>
              <a:t>y reconstruir el sistema lo antes posible. </a:t>
            </a:r>
            <a:endParaRPr lang="es-ES" sz="2400" b="1" dirty="0"/>
          </a:p>
        </p:txBody>
      </p:sp>
    </p:spTree>
    <p:extLst>
      <p:ext uri="{BB962C8B-B14F-4D97-AF65-F5344CB8AC3E}">
        <p14:creationId xmlns:p14="http://schemas.microsoft.com/office/powerpoint/2010/main" val="324375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BB74BB8A-7BAA-4A6E-9CC4-CB382C68DEEC}"/>
              </a:ext>
            </a:extLst>
          </p:cNvPr>
          <p:cNvSpPr>
            <a:spLocks noGrp="1"/>
          </p:cNvSpPr>
          <p:nvPr>
            <p:ph type="body" sz="quarter" idx="13"/>
          </p:nvPr>
        </p:nvSpPr>
        <p:spPr>
          <a:xfrm>
            <a:off x="0" y="5746750"/>
            <a:ext cx="2378075" cy="1111250"/>
          </a:xfrm>
        </p:spPr>
        <p:txBody>
          <a:bodyPr rtlCol="0"/>
          <a:lstStyle/>
          <a:p>
            <a:pPr rtl="0"/>
            <a:r>
              <a:rPr lang="es-ES" dirty="0"/>
              <a:t>1.1</a:t>
            </a:r>
          </a:p>
        </p:txBody>
      </p:sp>
      <p:sp>
        <p:nvSpPr>
          <p:cNvPr id="3" name="Título 2">
            <a:extLst>
              <a:ext uri="{FF2B5EF4-FFF2-40B4-BE49-F238E27FC236}">
                <a16:creationId xmlns:a16="http://schemas.microsoft.com/office/drawing/2014/main" id="{F9055465-EA9F-436E-A0C3-64912E06BF2C}"/>
              </a:ext>
            </a:extLst>
          </p:cNvPr>
          <p:cNvSpPr>
            <a:spLocks noGrp="1"/>
          </p:cNvSpPr>
          <p:nvPr>
            <p:ph type="title"/>
          </p:nvPr>
        </p:nvSpPr>
        <p:spPr/>
        <p:txBody>
          <a:bodyPr rtlCol="0">
            <a:normAutofit fontScale="90000"/>
          </a:bodyPr>
          <a:lstStyle/>
          <a:p>
            <a:pPr rtl="0"/>
            <a:r>
              <a:rPr lang="es-ES" dirty="0"/>
              <a:t>Plan de Contingencias</a:t>
            </a:r>
          </a:p>
        </p:txBody>
      </p:sp>
    </p:spTree>
    <p:extLst>
      <p:ext uri="{BB962C8B-B14F-4D97-AF65-F5344CB8AC3E}">
        <p14:creationId xmlns:p14="http://schemas.microsoft.com/office/powerpoint/2010/main" val="2533956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744CEFD-39A3-4595-ABDB-44BE8E1E88C6}"/>
              </a:ext>
            </a:extLst>
          </p:cNvPr>
          <p:cNvPicPr>
            <a:picLocks noChangeAspect="1"/>
          </p:cNvPicPr>
          <p:nvPr/>
        </p:nvPicPr>
        <p:blipFill>
          <a:blip r:embed="rId3">
            <a:alphaModFix amt="15000"/>
          </a:blip>
          <a:stretch>
            <a:fillRect/>
          </a:stretch>
        </p:blipFill>
        <p:spPr>
          <a:xfrm>
            <a:off x="7305818" y="2413723"/>
            <a:ext cx="4649865" cy="1865200"/>
          </a:xfrm>
          <a:prstGeom prst="rect">
            <a:avLst/>
          </a:prstGeom>
        </p:spPr>
      </p:pic>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Ataques y contramedidas en sistemas personales.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30</a:t>
            </a:fld>
            <a:endParaRPr lang="es-ES"/>
          </a:p>
        </p:txBody>
      </p:sp>
      <p:sp>
        <p:nvSpPr>
          <p:cNvPr id="8" name="Marcador de contenido 2">
            <a:extLst>
              <a:ext uri="{FF2B5EF4-FFF2-40B4-BE49-F238E27FC236}">
                <a16:creationId xmlns:a16="http://schemas.microsoft.com/office/drawing/2014/main" id="{089D3351-DA1D-4B2D-A786-079C89458308}"/>
              </a:ext>
            </a:extLst>
          </p:cNvPr>
          <p:cNvSpPr>
            <a:spLocks noGrp="1"/>
          </p:cNvSpPr>
          <p:nvPr>
            <p:ph type="body" sz="quarter" idx="11"/>
          </p:nvPr>
        </p:nvSpPr>
        <p:spPr>
          <a:xfrm>
            <a:off x="914512" y="2328792"/>
            <a:ext cx="10033121" cy="3398838"/>
          </a:xfrm>
        </p:spPr>
        <p:txBody>
          <a:bodyPr rtlCol="0">
            <a:normAutofit/>
          </a:bodyPr>
          <a:lstStyle/>
          <a:p>
            <a:pPr rtl="0"/>
            <a:r>
              <a:rPr lang="es-ES" sz="2400" dirty="0"/>
              <a:t>El </a:t>
            </a:r>
            <a:r>
              <a:rPr lang="es-ES" sz="2400" b="1" dirty="0"/>
              <a:t>objetivo</a:t>
            </a:r>
            <a:r>
              <a:rPr lang="es-ES" sz="2400" dirty="0"/>
              <a:t> de </a:t>
            </a:r>
            <a:r>
              <a:rPr lang="es-ES" sz="2400" b="1" dirty="0"/>
              <a:t>la seguridad </a:t>
            </a:r>
            <a:r>
              <a:rPr lang="es-ES" sz="2400" dirty="0"/>
              <a:t>de un sistema es que </a:t>
            </a:r>
            <a:r>
              <a:rPr lang="es-ES" sz="2400" b="1" dirty="0"/>
              <a:t>el sistema permanezca en condiciones optimas</a:t>
            </a:r>
            <a:r>
              <a:rPr lang="es-ES" sz="2400" dirty="0"/>
              <a:t>, </a:t>
            </a:r>
            <a:r>
              <a:rPr lang="es-ES" sz="2400" b="1" dirty="0"/>
              <a:t>no sufra ataques </a:t>
            </a:r>
            <a:r>
              <a:rPr lang="es-ES" sz="2400" dirty="0"/>
              <a:t>y si se llevan a cabo dichos ataques, </a:t>
            </a:r>
            <a:r>
              <a:rPr lang="es-ES" sz="2400" b="1" dirty="0"/>
              <a:t>minimizar los daños </a:t>
            </a:r>
            <a:r>
              <a:rPr lang="es-ES" sz="2400" dirty="0"/>
              <a:t>y reconstruir el sistema lo antes posible. </a:t>
            </a:r>
            <a:endParaRPr lang="es-ES" sz="2400" b="1" dirty="0"/>
          </a:p>
        </p:txBody>
      </p:sp>
      <p:pic>
        <p:nvPicPr>
          <p:cNvPr id="3" name="Imagen 2">
            <a:extLst>
              <a:ext uri="{FF2B5EF4-FFF2-40B4-BE49-F238E27FC236}">
                <a16:creationId xmlns:a16="http://schemas.microsoft.com/office/drawing/2014/main" id="{E83E746B-3FD5-4414-8944-1D6C8314BD0B}"/>
              </a:ext>
            </a:extLst>
          </p:cNvPr>
          <p:cNvPicPr>
            <a:picLocks noChangeAspect="1"/>
          </p:cNvPicPr>
          <p:nvPr/>
        </p:nvPicPr>
        <p:blipFill>
          <a:blip r:embed="rId4">
            <a:alphaModFix amt="80000"/>
          </a:blip>
          <a:stretch>
            <a:fillRect/>
          </a:stretch>
        </p:blipFill>
        <p:spPr>
          <a:xfrm>
            <a:off x="4447720" y="4278923"/>
            <a:ext cx="2295525" cy="1990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3373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Ataques y contramedidas en sistemas personales.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31</a:t>
            </a:fld>
            <a:endParaRPr lang="es-ES"/>
          </a:p>
        </p:txBody>
      </p:sp>
      <p:sp>
        <p:nvSpPr>
          <p:cNvPr id="6" name="Marcador de texto 24">
            <a:extLst>
              <a:ext uri="{FF2B5EF4-FFF2-40B4-BE49-F238E27FC236}">
                <a16:creationId xmlns:a16="http://schemas.microsoft.com/office/drawing/2014/main" id="{34FB3F18-FC8A-4EEB-BE3B-9E5C128883E2}"/>
              </a:ext>
            </a:extLst>
          </p:cNvPr>
          <p:cNvSpPr txBox="1">
            <a:spLocks/>
          </p:cNvSpPr>
          <p:nvPr/>
        </p:nvSpPr>
        <p:spPr>
          <a:xfrm>
            <a:off x="1488172" y="3815040"/>
            <a:ext cx="955765"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D8D2CD">
                    <a:lumMod val="50000"/>
                  </a:srgbClr>
                </a:solidFill>
                <a:effectLst/>
                <a:uLnTx/>
                <a:uFillTx/>
                <a:latin typeface="Biome Light"/>
                <a:ea typeface="+mn-ea"/>
                <a:cs typeface="+mn-cs"/>
              </a:rPr>
              <a:t>AP</a:t>
            </a:r>
          </a:p>
        </p:txBody>
      </p:sp>
      <p:sp>
        <p:nvSpPr>
          <p:cNvPr id="7" name="Marcador de texto 24">
            <a:extLst>
              <a:ext uri="{FF2B5EF4-FFF2-40B4-BE49-F238E27FC236}">
                <a16:creationId xmlns:a16="http://schemas.microsoft.com/office/drawing/2014/main" id="{DB8D79E3-7D66-461C-9BE6-B90C5083A303}"/>
              </a:ext>
            </a:extLst>
          </p:cNvPr>
          <p:cNvSpPr txBox="1">
            <a:spLocks/>
          </p:cNvSpPr>
          <p:nvPr/>
        </p:nvSpPr>
        <p:spPr>
          <a:xfrm>
            <a:off x="1444088" y="2977545"/>
            <a:ext cx="785244" cy="772334"/>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D8D2CD">
                    <a:lumMod val="50000"/>
                  </a:srgbClr>
                </a:solidFill>
                <a:effectLst/>
                <a:uLnTx/>
                <a:uFillTx/>
                <a:latin typeface="Biome Light"/>
                <a:ea typeface="+mn-ea"/>
                <a:cs typeface="+mn-cs"/>
              </a:rPr>
              <a:t>FL</a:t>
            </a:r>
          </a:p>
        </p:txBody>
      </p:sp>
      <p:pic>
        <p:nvPicPr>
          <p:cNvPr id="2" name="Imagen 1">
            <a:extLst>
              <a:ext uri="{FF2B5EF4-FFF2-40B4-BE49-F238E27FC236}">
                <a16:creationId xmlns:a16="http://schemas.microsoft.com/office/drawing/2014/main" id="{7C735161-C2FC-4489-B72C-24D7CBD74FA1}"/>
              </a:ext>
            </a:extLst>
          </p:cNvPr>
          <p:cNvPicPr>
            <a:picLocks noChangeAspect="1"/>
          </p:cNvPicPr>
          <p:nvPr/>
        </p:nvPicPr>
        <p:blipFill>
          <a:blip r:embed="rId3"/>
          <a:stretch>
            <a:fillRect/>
          </a:stretch>
        </p:blipFill>
        <p:spPr>
          <a:xfrm>
            <a:off x="813232" y="2350085"/>
            <a:ext cx="10229975" cy="566977"/>
          </a:xfrm>
          <a:prstGeom prst="rect">
            <a:avLst/>
          </a:prstGeom>
        </p:spPr>
      </p:pic>
      <p:sp>
        <p:nvSpPr>
          <p:cNvPr id="11" name="CuadroTexto 10">
            <a:extLst>
              <a:ext uri="{FF2B5EF4-FFF2-40B4-BE49-F238E27FC236}">
                <a16:creationId xmlns:a16="http://schemas.microsoft.com/office/drawing/2014/main" id="{98212916-F9B4-45D9-B738-C680846F553C}"/>
              </a:ext>
            </a:extLst>
          </p:cNvPr>
          <p:cNvSpPr txBox="1"/>
          <p:nvPr/>
        </p:nvSpPr>
        <p:spPr>
          <a:xfrm>
            <a:off x="2507509" y="4119503"/>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err="1">
                <a:ln>
                  <a:noFill/>
                </a:ln>
                <a:solidFill>
                  <a:srgbClr val="C0C9C2">
                    <a:lumMod val="50000"/>
                  </a:srgbClr>
                </a:solidFill>
                <a:effectLst/>
                <a:uLnTx/>
                <a:uFillTx/>
                <a:latin typeface="Biome Light"/>
                <a:ea typeface="+mn-ea"/>
                <a:cs typeface="+mn-cs"/>
              </a:rPr>
              <a:t>Seguridad</a:t>
            </a:r>
            <a:r>
              <a:rPr kumimoji="0" lang="pt-BR"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pt-BR" sz="2400" b="0" i="0" u="none" strike="noStrike" kern="1200" cap="none" spc="0" normalizeH="0" baseline="0" noProof="0" dirty="0" err="1">
                <a:ln>
                  <a:noFill/>
                </a:ln>
                <a:solidFill>
                  <a:srgbClr val="C0C9C2">
                    <a:lumMod val="50000"/>
                  </a:srgbClr>
                </a:solidFill>
                <a:effectLst/>
                <a:uLnTx/>
                <a:uFillTx/>
                <a:latin typeface="Biome Light"/>
                <a:ea typeface="+mn-ea"/>
                <a:cs typeface="+mn-cs"/>
              </a:rPr>
              <a:t>Activa</a:t>
            </a:r>
            <a:r>
              <a:rPr kumimoji="0" lang="pt-BR" sz="2400" b="0" i="0" u="none" strike="noStrike" kern="1200" cap="none" spc="0" normalizeH="0" baseline="0" noProof="0" dirty="0">
                <a:ln>
                  <a:noFill/>
                </a:ln>
                <a:solidFill>
                  <a:srgbClr val="C0C9C2">
                    <a:lumMod val="50000"/>
                  </a:srgbClr>
                </a:solidFill>
                <a:effectLst/>
                <a:uLnTx/>
                <a:uFillTx/>
                <a:latin typeface="Biome Light"/>
                <a:ea typeface="+mn-ea"/>
                <a:cs typeface="+mn-cs"/>
              </a:rPr>
              <a:t> o pasiva</a:t>
            </a:r>
            <a:r>
              <a:rPr kumimoji="0" lang="pt-BR" sz="2800" b="0" i="0" u="none" strike="noStrike" kern="1200" cap="none" spc="0" normalizeH="0" baseline="0" noProof="0" dirty="0">
                <a:ln>
                  <a:noFill/>
                </a:ln>
                <a:solidFill>
                  <a:prstClr val="black"/>
                </a:solidFill>
                <a:effectLst/>
                <a:uLnTx/>
                <a:uFillTx/>
                <a:latin typeface="Biome Light"/>
                <a:ea typeface="+mn-ea"/>
                <a:cs typeface="+mn-cs"/>
              </a:rPr>
              <a:t>.</a:t>
            </a:r>
          </a:p>
        </p:txBody>
      </p:sp>
      <p:sp>
        <p:nvSpPr>
          <p:cNvPr id="12" name="CuadroTexto 11">
            <a:extLst>
              <a:ext uri="{FF2B5EF4-FFF2-40B4-BE49-F238E27FC236}">
                <a16:creationId xmlns:a16="http://schemas.microsoft.com/office/drawing/2014/main" id="{58C1B778-AC46-44CB-9D50-8FC72209E853}"/>
              </a:ext>
            </a:extLst>
          </p:cNvPr>
          <p:cNvSpPr txBox="1"/>
          <p:nvPr/>
        </p:nvSpPr>
        <p:spPr>
          <a:xfrm>
            <a:off x="2574621" y="328056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err="1">
                <a:ln>
                  <a:noFill/>
                </a:ln>
                <a:solidFill>
                  <a:srgbClr val="C0C9C2">
                    <a:lumMod val="50000"/>
                  </a:srgbClr>
                </a:solidFill>
                <a:effectLst/>
                <a:uLnTx/>
                <a:uFillTx/>
                <a:latin typeface="Biome Light"/>
                <a:ea typeface="+mn-ea"/>
                <a:cs typeface="+mn-cs"/>
              </a:rPr>
              <a:t>Seguridad</a:t>
            </a:r>
            <a:r>
              <a:rPr kumimoji="0" lang="pt-BR" sz="2400" b="0" i="0" u="none" strike="noStrike" kern="1200" cap="none" spc="0" normalizeH="0" baseline="0" noProof="0" dirty="0">
                <a:ln>
                  <a:noFill/>
                </a:ln>
                <a:solidFill>
                  <a:srgbClr val="C0C9C2">
                    <a:lumMod val="50000"/>
                  </a:srgbClr>
                </a:solidFill>
                <a:effectLst/>
                <a:uLnTx/>
                <a:uFillTx/>
                <a:latin typeface="Biome Light"/>
                <a:ea typeface="+mn-ea"/>
                <a:cs typeface="+mn-cs"/>
              </a:rPr>
              <a:t> Física o lógica</a:t>
            </a:r>
            <a:endParaRPr kumimoji="0" lang="pt-BR" sz="1800" b="0" i="0" u="none" strike="noStrike" kern="1200" cap="none" spc="0" normalizeH="0" baseline="0" noProof="0" dirty="0">
              <a:ln>
                <a:noFill/>
              </a:ln>
              <a:solidFill>
                <a:prstClr val="black"/>
              </a:solidFill>
              <a:effectLst/>
              <a:uLnTx/>
              <a:uFillTx/>
              <a:latin typeface="Biome Light"/>
              <a:ea typeface="+mn-ea"/>
              <a:cs typeface="+mn-cs"/>
            </a:endParaRPr>
          </a:p>
        </p:txBody>
      </p:sp>
    </p:spTree>
    <p:extLst>
      <p:ext uri="{BB962C8B-B14F-4D97-AF65-F5344CB8AC3E}">
        <p14:creationId xmlns:p14="http://schemas.microsoft.com/office/powerpoint/2010/main" val="4251641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Física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32</a:t>
            </a:fld>
            <a:endParaRPr lang="es-ES"/>
          </a:p>
        </p:txBody>
      </p:sp>
      <p:pic>
        <p:nvPicPr>
          <p:cNvPr id="12" name="Picture 4" descr="la seguridad física">
            <a:extLst>
              <a:ext uri="{FF2B5EF4-FFF2-40B4-BE49-F238E27FC236}">
                <a16:creationId xmlns:a16="http://schemas.microsoft.com/office/drawing/2014/main" id="{32F8DEAB-118E-4A46-BE53-77E7811EA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506" y="1477963"/>
            <a:ext cx="4520293" cy="4098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Marcador de contenido 2">
            <a:extLst>
              <a:ext uri="{FF2B5EF4-FFF2-40B4-BE49-F238E27FC236}">
                <a16:creationId xmlns:a16="http://schemas.microsoft.com/office/drawing/2014/main" id="{1EBEBE8C-3E60-46A1-B6D9-FCB76F2881CF}"/>
              </a:ext>
            </a:extLst>
          </p:cNvPr>
          <p:cNvSpPr txBox="1">
            <a:spLocks/>
          </p:cNvSpPr>
          <p:nvPr/>
        </p:nvSpPr>
        <p:spPr>
          <a:xfrm>
            <a:off x="914512" y="2000250"/>
            <a:ext cx="4882281" cy="283300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La </a:t>
            </a:r>
            <a:r>
              <a:rPr lang="es-ES" sz="2400" b="1" dirty="0"/>
              <a:t>seguridad física </a:t>
            </a:r>
            <a:r>
              <a:rPr lang="es-ES" sz="2400" dirty="0"/>
              <a:t>de un sistema informático consiste en la aplicación de </a:t>
            </a:r>
            <a:r>
              <a:rPr lang="es-ES" sz="2400" u="sng" dirty="0"/>
              <a:t>barreras físicas</a:t>
            </a:r>
            <a:r>
              <a:rPr lang="es-ES" sz="2400" dirty="0"/>
              <a:t> y procedimientos de control frente </a:t>
            </a:r>
            <a:r>
              <a:rPr lang="es-ES" sz="2400" b="1" dirty="0"/>
              <a:t>a amenazas físicas al hardware</a:t>
            </a:r>
            <a:r>
              <a:rPr lang="es-ES" sz="2400" dirty="0"/>
              <a:t>.</a:t>
            </a:r>
          </a:p>
        </p:txBody>
      </p:sp>
    </p:spTree>
    <p:extLst>
      <p:ext uri="{BB962C8B-B14F-4D97-AF65-F5344CB8AC3E}">
        <p14:creationId xmlns:p14="http://schemas.microsoft.com/office/powerpoint/2010/main" val="325691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Lógica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33</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4949393" cy="283300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La seguridad lógica de un sistema informático consiste en la </a:t>
            </a:r>
            <a:r>
              <a:rPr lang="es-ES" sz="2400" b="1" dirty="0"/>
              <a:t>aplicación de barreras</a:t>
            </a:r>
            <a:r>
              <a:rPr lang="es-ES" sz="2400" dirty="0"/>
              <a:t> y procedimientos que </a:t>
            </a:r>
            <a:r>
              <a:rPr lang="es-ES" sz="2400" b="1" dirty="0"/>
              <a:t>protejan el acceso a los datos </a:t>
            </a:r>
            <a:r>
              <a:rPr lang="es-ES" sz="2400" dirty="0"/>
              <a:t>y al </a:t>
            </a:r>
            <a:r>
              <a:rPr lang="es-ES" sz="2400" b="1" dirty="0"/>
              <a:t>información contenida en él.</a:t>
            </a:r>
          </a:p>
        </p:txBody>
      </p:sp>
      <p:pic>
        <p:nvPicPr>
          <p:cNvPr id="18" name="Picture 2" descr="seguridad lógica">
            <a:extLst>
              <a:ext uri="{FF2B5EF4-FFF2-40B4-BE49-F238E27FC236}">
                <a16:creationId xmlns:a16="http://schemas.microsoft.com/office/drawing/2014/main" id="{723997D4-B9D7-401A-9AA5-A2CA91AEC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264" y="1643062"/>
            <a:ext cx="4762500" cy="3571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4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Ataques y contramedidas en sistemas personales.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34</a:t>
            </a:fld>
            <a:endParaRPr lang="es-ES"/>
          </a:p>
        </p:txBody>
      </p:sp>
      <p:sp>
        <p:nvSpPr>
          <p:cNvPr id="7" name="Marcador de texto 24">
            <a:extLst>
              <a:ext uri="{FF2B5EF4-FFF2-40B4-BE49-F238E27FC236}">
                <a16:creationId xmlns:a16="http://schemas.microsoft.com/office/drawing/2014/main" id="{DB8D79E3-7D66-461C-9BE6-B90C5083A303}"/>
              </a:ext>
            </a:extLst>
          </p:cNvPr>
          <p:cNvSpPr txBox="1">
            <a:spLocks/>
          </p:cNvSpPr>
          <p:nvPr/>
        </p:nvSpPr>
        <p:spPr>
          <a:xfrm>
            <a:off x="1444088" y="2977545"/>
            <a:ext cx="785244" cy="772334"/>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D8D2CD">
                    <a:lumMod val="50000"/>
                  </a:srgbClr>
                </a:solidFill>
                <a:effectLst/>
                <a:uLnTx/>
                <a:uFillTx/>
                <a:latin typeface="Biome Light"/>
                <a:ea typeface="+mn-ea"/>
                <a:cs typeface="+mn-cs"/>
              </a:rPr>
              <a:t>FL</a:t>
            </a:r>
          </a:p>
        </p:txBody>
      </p:sp>
      <p:sp>
        <p:nvSpPr>
          <p:cNvPr id="12" name="CuadroTexto 11">
            <a:extLst>
              <a:ext uri="{FF2B5EF4-FFF2-40B4-BE49-F238E27FC236}">
                <a16:creationId xmlns:a16="http://schemas.microsoft.com/office/drawing/2014/main" id="{58C1B778-AC46-44CB-9D50-8FC72209E853}"/>
              </a:ext>
            </a:extLst>
          </p:cNvPr>
          <p:cNvSpPr txBox="1"/>
          <p:nvPr/>
        </p:nvSpPr>
        <p:spPr>
          <a:xfrm>
            <a:off x="2574621" y="328056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C0C9C2">
                    <a:lumMod val="50000"/>
                  </a:srgbClr>
                </a:solidFill>
                <a:effectLst/>
                <a:uLnTx/>
                <a:uFillTx/>
                <a:latin typeface="Biome Light"/>
                <a:ea typeface="+mn-ea"/>
                <a:cs typeface="+mn-cs"/>
              </a:rPr>
              <a:t>Física o lógica</a:t>
            </a:r>
            <a:endParaRPr kumimoji="0" lang="pt-BR" sz="1800" b="0" i="0" u="none" strike="noStrike" kern="1200" cap="none" spc="0" normalizeH="0" baseline="0" noProof="0" dirty="0">
              <a:ln>
                <a:noFill/>
              </a:ln>
              <a:solidFill>
                <a:prstClr val="black"/>
              </a:solidFill>
              <a:effectLst/>
              <a:uLnTx/>
              <a:uFillTx/>
              <a:latin typeface="Biome Light"/>
              <a:ea typeface="+mn-ea"/>
              <a:cs typeface="+mn-cs"/>
            </a:endParaRPr>
          </a:p>
        </p:txBody>
      </p:sp>
      <p:pic>
        <p:nvPicPr>
          <p:cNvPr id="10" name="Picture 6" descr="Pirómano Meme GIF - Pirómano Meme Jeje GIFs">
            <a:extLst>
              <a:ext uri="{FF2B5EF4-FFF2-40B4-BE49-F238E27FC236}">
                <a16:creationId xmlns:a16="http://schemas.microsoft.com/office/drawing/2014/main" id="{2CBA5B0F-0F40-475F-BC4C-7C7CC84D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257" y="2955205"/>
            <a:ext cx="1523835" cy="1149803"/>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B59A88F8-CD73-41BD-A3A9-C996D9C9B1AE}"/>
              </a:ext>
            </a:extLst>
          </p:cNvPr>
          <p:cNvSpPr txBox="1"/>
          <p:nvPr/>
        </p:nvSpPr>
        <p:spPr>
          <a:xfrm>
            <a:off x="6968092" y="3252454"/>
            <a:ext cx="189327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0C9C2">
                    <a:lumMod val="50000"/>
                  </a:srgbClr>
                </a:solidFill>
                <a:effectLst/>
                <a:uLnTx/>
                <a:uFillTx/>
                <a:latin typeface="Biome Light"/>
                <a:ea typeface="+mn-ea"/>
                <a:cs typeface="+mn-cs"/>
              </a:rPr>
              <a:t>Las personas</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1" name="Marcador de contenido 2">
            <a:extLst>
              <a:ext uri="{FF2B5EF4-FFF2-40B4-BE49-F238E27FC236}">
                <a16:creationId xmlns:a16="http://schemas.microsoft.com/office/drawing/2014/main" id="{9F6B0EDD-33F8-4CDB-A611-C40C7D92A58C}"/>
              </a:ext>
            </a:extLst>
          </p:cNvPr>
          <p:cNvSpPr txBox="1">
            <a:spLocks/>
          </p:cNvSpPr>
          <p:nvPr/>
        </p:nvSpPr>
        <p:spPr>
          <a:xfrm>
            <a:off x="723956" y="2401025"/>
            <a:ext cx="10469768" cy="977295"/>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defRPr/>
            </a:pPr>
            <a:r>
              <a:rPr lang="es-ES" sz="2400" dirty="0">
                <a:solidFill>
                  <a:srgbClr val="C0C9C2">
                    <a:lumMod val="50000"/>
                  </a:srgbClr>
                </a:solidFill>
                <a:latin typeface="Biome Light"/>
              </a:rPr>
              <a:t>Estas amenazas, tanto físicas como lógicas, son materializadas básicamente por:</a:t>
            </a:r>
          </a:p>
        </p:txBody>
      </p:sp>
    </p:spTree>
    <p:extLst>
      <p:ext uri="{BB962C8B-B14F-4D97-AF65-F5344CB8AC3E}">
        <p14:creationId xmlns:p14="http://schemas.microsoft.com/office/powerpoint/2010/main" val="3947054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Ataques y contramedidas en sistemas personales.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35</a:t>
            </a:fld>
            <a:endParaRPr lang="es-ES"/>
          </a:p>
        </p:txBody>
      </p:sp>
      <p:sp>
        <p:nvSpPr>
          <p:cNvPr id="7" name="Marcador de texto 24">
            <a:extLst>
              <a:ext uri="{FF2B5EF4-FFF2-40B4-BE49-F238E27FC236}">
                <a16:creationId xmlns:a16="http://schemas.microsoft.com/office/drawing/2014/main" id="{DB8D79E3-7D66-461C-9BE6-B90C5083A303}"/>
              </a:ext>
            </a:extLst>
          </p:cNvPr>
          <p:cNvSpPr txBox="1">
            <a:spLocks/>
          </p:cNvSpPr>
          <p:nvPr/>
        </p:nvSpPr>
        <p:spPr>
          <a:xfrm>
            <a:off x="1444088" y="2977545"/>
            <a:ext cx="785244" cy="772334"/>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D8D2CD">
                    <a:lumMod val="50000"/>
                  </a:srgbClr>
                </a:solidFill>
                <a:effectLst/>
                <a:uLnTx/>
                <a:uFillTx/>
                <a:latin typeface="Biome Light"/>
                <a:ea typeface="+mn-ea"/>
                <a:cs typeface="+mn-cs"/>
              </a:rPr>
              <a:t>FL</a:t>
            </a:r>
          </a:p>
        </p:txBody>
      </p:sp>
      <p:sp>
        <p:nvSpPr>
          <p:cNvPr id="12" name="CuadroTexto 11">
            <a:extLst>
              <a:ext uri="{FF2B5EF4-FFF2-40B4-BE49-F238E27FC236}">
                <a16:creationId xmlns:a16="http://schemas.microsoft.com/office/drawing/2014/main" id="{58C1B778-AC46-44CB-9D50-8FC72209E853}"/>
              </a:ext>
            </a:extLst>
          </p:cNvPr>
          <p:cNvSpPr txBox="1"/>
          <p:nvPr/>
        </p:nvSpPr>
        <p:spPr>
          <a:xfrm>
            <a:off x="2574621" y="328056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C0C9C2">
                    <a:lumMod val="50000"/>
                  </a:srgbClr>
                </a:solidFill>
                <a:effectLst/>
                <a:uLnTx/>
                <a:uFillTx/>
                <a:latin typeface="Biome Light"/>
                <a:ea typeface="+mn-ea"/>
                <a:cs typeface="+mn-cs"/>
              </a:rPr>
              <a:t>Física o lógica</a:t>
            </a:r>
            <a:endParaRPr kumimoji="0" lang="pt-BR" sz="1800" b="0" i="0" u="none" strike="noStrike" kern="1200" cap="none" spc="0" normalizeH="0" baseline="0" noProof="0" dirty="0">
              <a:ln>
                <a:noFill/>
              </a:ln>
              <a:solidFill>
                <a:prstClr val="black"/>
              </a:solidFill>
              <a:effectLst/>
              <a:uLnTx/>
              <a:uFillTx/>
              <a:latin typeface="Biome Light"/>
              <a:ea typeface="+mn-ea"/>
              <a:cs typeface="+mn-cs"/>
            </a:endParaRPr>
          </a:p>
        </p:txBody>
      </p:sp>
      <p:pic>
        <p:nvPicPr>
          <p:cNvPr id="10" name="Picture 6" descr="Pirómano Meme GIF - Pirómano Meme Jeje GIFs">
            <a:extLst>
              <a:ext uri="{FF2B5EF4-FFF2-40B4-BE49-F238E27FC236}">
                <a16:creationId xmlns:a16="http://schemas.microsoft.com/office/drawing/2014/main" id="{2CBA5B0F-0F40-475F-BC4C-7C7CC84D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257" y="2955205"/>
            <a:ext cx="1523835" cy="114980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B9BFE502-83C9-445B-B24C-88E0421D839C}"/>
              </a:ext>
            </a:extLst>
          </p:cNvPr>
          <p:cNvSpPr txBox="1"/>
          <p:nvPr/>
        </p:nvSpPr>
        <p:spPr>
          <a:xfrm>
            <a:off x="8501163" y="4551163"/>
            <a:ext cx="250470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0C9C2">
                    <a:lumMod val="50000"/>
                  </a:srgbClr>
                </a:solidFill>
                <a:effectLst/>
                <a:uLnTx/>
                <a:uFillTx/>
                <a:latin typeface="Biome Light"/>
                <a:ea typeface="+mn-ea"/>
                <a:cs typeface="+mn-cs"/>
              </a:rPr>
              <a:t>Programas</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8" name="CuadroTexto 17">
            <a:extLst>
              <a:ext uri="{FF2B5EF4-FFF2-40B4-BE49-F238E27FC236}">
                <a16:creationId xmlns:a16="http://schemas.microsoft.com/office/drawing/2014/main" id="{B59A88F8-CD73-41BD-A3A9-C996D9C9B1AE}"/>
              </a:ext>
            </a:extLst>
          </p:cNvPr>
          <p:cNvSpPr txBox="1"/>
          <p:nvPr/>
        </p:nvSpPr>
        <p:spPr>
          <a:xfrm>
            <a:off x="6968092" y="3252454"/>
            <a:ext cx="189327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0C9C2">
                    <a:lumMod val="50000"/>
                  </a:srgbClr>
                </a:solidFill>
                <a:effectLst/>
                <a:uLnTx/>
                <a:uFillTx/>
                <a:latin typeface="Biome Light"/>
                <a:ea typeface="+mn-ea"/>
                <a:cs typeface="+mn-cs"/>
              </a:rPr>
              <a:t>Las personas</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pic>
        <p:nvPicPr>
          <p:cNvPr id="5" name="Imagen 4" descr="Patrón de fondo&#10;&#10;Descripción generada automáticamente">
            <a:extLst>
              <a:ext uri="{FF2B5EF4-FFF2-40B4-BE49-F238E27FC236}">
                <a16:creationId xmlns:a16="http://schemas.microsoft.com/office/drawing/2014/main" id="{FC198275-CAF1-4E97-9E5F-FEE9AC8DFFD1}"/>
              </a:ext>
            </a:extLst>
          </p:cNvPr>
          <p:cNvPicPr>
            <a:picLocks noChangeAspect="1"/>
          </p:cNvPicPr>
          <p:nvPr/>
        </p:nvPicPr>
        <p:blipFill>
          <a:blip r:embed="rId4"/>
          <a:stretch>
            <a:fillRect/>
          </a:stretch>
        </p:blipFill>
        <p:spPr>
          <a:xfrm>
            <a:off x="6968092" y="4295324"/>
            <a:ext cx="1533071" cy="1149803"/>
          </a:xfrm>
          <a:prstGeom prst="rect">
            <a:avLst/>
          </a:prstGeom>
        </p:spPr>
      </p:pic>
      <p:sp>
        <p:nvSpPr>
          <p:cNvPr id="11" name="Marcador de contenido 2">
            <a:extLst>
              <a:ext uri="{FF2B5EF4-FFF2-40B4-BE49-F238E27FC236}">
                <a16:creationId xmlns:a16="http://schemas.microsoft.com/office/drawing/2014/main" id="{2BE128EE-1DBE-4C8A-8383-9F8AFE58A614}"/>
              </a:ext>
            </a:extLst>
          </p:cNvPr>
          <p:cNvSpPr txBox="1">
            <a:spLocks/>
          </p:cNvSpPr>
          <p:nvPr/>
        </p:nvSpPr>
        <p:spPr>
          <a:xfrm>
            <a:off x="723956" y="2401025"/>
            <a:ext cx="10469768" cy="977295"/>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defRPr/>
            </a:pPr>
            <a:r>
              <a:rPr lang="es-ES" sz="2400" dirty="0">
                <a:solidFill>
                  <a:srgbClr val="C0C9C2">
                    <a:lumMod val="50000"/>
                  </a:srgbClr>
                </a:solidFill>
                <a:latin typeface="Biome Light"/>
              </a:rPr>
              <a:t>Estas amenazas, tanto físicas como lógicas, son materializadas básicamente por:</a:t>
            </a:r>
          </a:p>
        </p:txBody>
      </p:sp>
    </p:spTree>
    <p:extLst>
      <p:ext uri="{BB962C8B-B14F-4D97-AF65-F5344CB8AC3E}">
        <p14:creationId xmlns:p14="http://schemas.microsoft.com/office/powerpoint/2010/main" val="1943259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396021" cy="2242441"/>
          </a:xfrm>
        </p:spPr>
        <p:txBody>
          <a:bodyPr rtlCol="0">
            <a:normAutofit/>
          </a:bodyPr>
          <a:lstStyle/>
          <a:p>
            <a:pPr rtl="0"/>
            <a:r>
              <a:rPr lang="es-ES" sz="4800" dirty="0"/>
              <a:t>Ataques y contramedidas en sistemas personales.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36</a:t>
            </a:fld>
            <a:endParaRPr lang="es-ES"/>
          </a:p>
        </p:txBody>
      </p:sp>
      <p:sp>
        <p:nvSpPr>
          <p:cNvPr id="7" name="Marcador de texto 24">
            <a:extLst>
              <a:ext uri="{FF2B5EF4-FFF2-40B4-BE49-F238E27FC236}">
                <a16:creationId xmlns:a16="http://schemas.microsoft.com/office/drawing/2014/main" id="{DB8D79E3-7D66-461C-9BE6-B90C5083A303}"/>
              </a:ext>
            </a:extLst>
          </p:cNvPr>
          <p:cNvSpPr txBox="1">
            <a:spLocks/>
          </p:cNvSpPr>
          <p:nvPr/>
        </p:nvSpPr>
        <p:spPr>
          <a:xfrm>
            <a:off x="1444088" y="2977545"/>
            <a:ext cx="785244" cy="772334"/>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D8D2CD">
                    <a:lumMod val="50000"/>
                  </a:srgbClr>
                </a:solidFill>
                <a:effectLst/>
                <a:uLnTx/>
                <a:uFillTx/>
                <a:latin typeface="Biome Light"/>
                <a:ea typeface="+mn-ea"/>
                <a:cs typeface="+mn-cs"/>
              </a:rPr>
              <a:t>FL</a:t>
            </a:r>
          </a:p>
        </p:txBody>
      </p:sp>
      <p:sp>
        <p:nvSpPr>
          <p:cNvPr id="12" name="CuadroTexto 11">
            <a:extLst>
              <a:ext uri="{FF2B5EF4-FFF2-40B4-BE49-F238E27FC236}">
                <a16:creationId xmlns:a16="http://schemas.microsoft.com/office/drawing/2014/main" id="{58C1B778-AC46-44CB-9D50-8FC72209E853}"/>
              </a:ext>
            </a:extLst>
          </p:cNvPr>
          <p:cNvSpPr txBox="1"/>
          <p:nvPr/>
        </p:nvSpPr>
        <p:spPr>
          <a:xfrm>
            <a:off x="2574621" y="328056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C0C9C2">
                    <a:lumMod val="50000"/>
                  </a:srgbClr>
                </a:solidFill>
                <a:effectLst/>
                <a:uLnTx/>
                <a:uFillTx/>
                <a:latin typeface="Biome Light"/>
                <a:ea typeface="+mn-ea"/>
                <a:cs typeface="+mn-cs"/>
              </a:rPr>
              <a:t>Física o lógica</a:t>
            </a:r>
            <a:endParaRPr kumimoji="0" lang="pt-BR" sz="1800" b="0" i="0" u="none" strike="noStrike" kern="1200" cap="none" spc="0" normalizeH="0" baseline="0" noProof="0" dirty="0">
              <a:ln>
                <a:noFill/>
              </a:ln>
              <a:solidFill>
                <a:prstClr val="black"/>
              </a:solidFill>
              <a:effectLst/>
              <a:uLnTx/>
              <a:uFillTx/>
              <a:latin typeface="Biome Light"/>
              <a:ea typeface="+mn-ea"/>
              <a:cs typeface="+mn-cs"/>
            </a:endParaRPr>
          </a:p>
        </p:txBody>
      </p:sp>
      <p:pic>
        <p:nvPicPr>
          <p:cNvPr id="10" name="Picture 6" descr="Pirómano Meme GIF - Pirómano Meme Jeje GIFs">
            <a:extLst>
              <a:ext uri="{FF2B5EF4-FFF2-40B4-BE49-F238E27FC236}">
                <a16:creationId xmlns:a16="http://schemas.microsoft.com/office/drawing/2014/main" id="{2CBA5B0F-0F40-475F-BC4C-7C7CC84D6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257" y="2955205"/>
            <a:ext cx="1523835" cy="11498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Flood GIF - Simpsons GIFs">
            <a:extLst>
              <a:ext uri="{FF2B5EF4-FFF2-40B4-BE49-F238E27FC236}">
                <a16:creationId xmlns:a16="http://schemas.microsoft.com/office/drawing/2014/main" id="{0F57DD99-29EA-46C5-8B4B-96ECC5FA0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3659" y="5618811"/>
            <a:ext cx="1523835" cy="114287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B9BFE502-83C9-445B-B24C-88E0421D839C}"/>
              </a:ext>
            </a:extLst>
          </p:cNvPr>
          <p:cNvSpPr txBox="1"/>
          <p:nvPr/>
        </p:nvSpPr>
        <p:spPr>
          <a:xfrm>
            <a:off x="8501163" y="4551163"/>
            <a:ext cx="250470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0C9C2">
                    <a:lumMod val="50000"/>
                  </a:srgbClr>
                </a:solidFill>
                <a:effectLst/>
                <a:uLnTx/>
                <a:uFillTx/>
                <a:latin typeface="Biome Light"/>
                <a:ea typeface="+mn-ea"/>
                <a:cs typeface="+mn-cs"/>
              </a:rPr>
              <a:t>Programas</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8" name="CuadroTexto 17">
            <a:extLst>
              <a:ext uri="{FF2B5EF4-FFF2-40B4-BE49-F238E27FC236}">
                <a16:creationId xmlns:a16="http://schemas.microsoft.com/office/drawing/2014/main" id="{B59A88F8-CD73-41BD-A3A9-C996D9C9B1AE}"/>
              </a:ext>
            </a:extLst>
          </p:cNvPr>
          <p:cNvSpPr txBox="1"/>
          <p:nvPr/>
        </p:nvSpPr>
        <p:spPr>
          <a:xfrm>
            <a:off x="6968092" y="3252454"/>
            <a:ext cx="189327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0C9C2">
                    <a:lumMod val="50000"/>
                  </a:srgbClr>
                </a:solidFill>
                <a:effectLst/>
                <a:uLnTx/>
                <a:uFillTx/>
                <a:latin typeface="Biome Light"/>
                <a:ea typeface="+mn-ea"/>
                <a:cs typeface="+mn-cs"/>
              </a:rPr>
              <a:t>Las personas</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pic>
        <p:nvPicPr>
          <p:cNvPr id="5" name="Imagen 4" descr="Patrón de fondo&#10;&#10;Descripción generada automáticamente">
            <a:extLst>
              <a:ext uri="{FF2B5EF4-FFF2-40B4-BE49-F238E27FC236}">
                <a16:creationId xmlns:a16="http://schemas.microsoft.com/office/drawing/2014/main" id="{FC198275-CAF1-4E97-9E5F-FEE9AC8DFFD1}"/>
              </a:ext>
            </a:extLst>
          </p:cNvPr>
          <p:cNvPicPr>
            <a:picLocks noChangeAspect="1"/>
          </p:cNvPicPr>
          <p:nvPr/>
        </p:nvPicPr>
        <p:blipFill>
          <a:blip r:embed="rId5"/>
          <a:stretch>
            <a:fillRect/>
          </a:stretch>
        </p:blipFill>
        <p:spPr>
          <a:xfrm>
            <a:off x="6968092" y="4295324"/>
            <a:ext cx="1533071" cy="1149803"/>
          </a:xfrm>
          <a:prstGeom prst="rect">
            <a:avLst/>
          </a:prstGeom>
        </p:spPr>
      </p:pic>
      <p:sp>
        <p:nvSpPr>
          <p:cNvPr id="19" name="CuadroTexto 18">
            <a:extLst>
              <a:ext uri="{FF2B5EF4-FFF2-40B4-BE49-F238E27FC236}">
                <a16:creationId xmlns:a16="http://schemas.microsoft.com/office/drawing/2014/main" id="{A8EDC557-DAF8-4EF1-8A2B-D22B76DD3907}"/>
              </a:ext>
            </a:extLst>
          </p:cNvPr>
          <p:cNvSpPr txBox="1"/>
          <p:nvPr/>
        </p:nvSpPr>
        <p:spPr>
          <a:xfrm>
            <a:off x="10210179" y="5958780"/>
            <a:ext cx="250470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C0C9C2">
                    <a:lumMod val="50000"/>
                  </a:srgbClr>
                </a:solidFill>
                <a:effectLst/>
                <a:uLnTx/>
                <a:uFillTx/>
                <a:latin typeface="Biome Light"/>
                <a:ea typeface="+mn-ea"/>
                <a:cs typeface="+mn-cs"/>
              </a:rPr>
              <a:t>Catástrofes</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3" name="Marcador de contenido 2">
            <a:extLst>
              <a:ext uri="{FF2B5EF4-FFF2-40B4-BE49-F238E27FC236}">
                <a16:creationId xmlns:a16="http://schemas.microsoft.com/office/drawing/2014/main" id="{0DD3EE24-8B8A-41B0-9365-6B3C0EB8D7A7}"/>
              </a:ext>
            </a:extLst>
          </p:cNvPr>
          <p:cNvSpPr txBox="1">
            <a:spLocks/>
          </p:cNvSpPr>
          <p:nvPr/>
        </p:nvSpPr>
        <p:spPr>
          <a:xfrm>
            <a:off x="723956" y="2401025"/>
            <a:ext cx="10469768" cy="977295"/>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defRPr/>
            </a:pPr>
            <a:r>
              <a:rPr lang="es-ES" sz="2400" dirty="0">
                <a:solidFill>
                  <a:srgbClr val="C0C9C2">
                    <a:lumMod val="50000"/>
                  </a:srgbClr>
                </a:solidFill>
                <a:latin typeface="Biome Light"/>
              </a:rPr>
              <a:t>Estas amenazas, tanto físicas como lógicas, son materializadas básicamente por:</a:t>
            </a:r>
          </a:p>
        </p:txBody>
      </p:sp>
    </p:spTree>
    <p:extLst>
      <p:ext uri="{BB962C8B-B14F-4D97-AF65-F5344CB8AC3E}">
        <p14:creationId xmlns:p14="http://schemas.microsoft.com/office/powerpoint/2010/main" val="1750981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Activa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37</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4949393" cy="283300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Se dice que se emplean </a:t>
            </a:r>
            <a:r>
              <a:rPr lang="es-ES" sz="2400" b="1" dirty="0"/>
              <a:t>mecanismos de seguridad</a:t>
            </a:r>
            <a:r>
              <a:rPr lang="es-ES" sz="2400" dirty="0"/>
              <a:t> activa cuando estos tienen como </a:t>
            </a:r>
            <a:r>
              <a:rPr lang="es-ES" sz="2400" u="sng" dirty="0"/>
              <a:t>objetivo</a:t>
            </a:r>
            <a:r>
              <a:rPr lang="es-ES" sz="2400" dirty="0"/>
              <a:t> </a:t>
            </a:r>
            <a:r>
              <a:rPr lang="es-ES" sz="2400" b="1" dirty="0"/>
              <a:t>evitar daños en el sistema.</a:t>
            </a:r>
          </a:p>
        </p:txBody>
      </p:sp>
    </p:spTree>
    <p:extLst>
      <p:ext uri="{BB962C8B-B14F-4D97-AF65-F5344CB8AC3E}">
        <p14:creationId xmlns:p14="http://schemas.microsoft.com/office/powerpoint/2010/main" val="357979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Activa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38</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4949393" cy="283300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Se dice que se emplean </a:t>
            </a:r>
            <a:r>
              <a:rPr lang="es-ES" sz="2400" b="1" dirty="0"/>
              <a:t>mecanismos de seguridad</a:t>
            </a:r>
            <a:r>
              <a:rPr lang="es-ES" sz="2400" dirty="0"/>
              <a:t> activa cuando estos tienen como </a:t>
            </a:r>
            <a:r>
              <a:rPr lang="es-ES" sz="2400" u="sng" dirty="0"/>
              <a:t>objetivo</a:t>
            </a:r>
            <a:r>
              <a:rPr lang="es-ES" sz="2400" dirty="0"/>
              <a:t> </a:t>
            </a:r>
            <a:r>
              <a:rPr lang="es-ES" sz="2400" b="1" dirty="0"/>
              <a:t>evitar daños en el sistema.</a:t>
            </a:r>
          </a:p>
        </p:txBody>
      </p:sp>
      <p:pic>
        <p:nvPicPr>
          <p:cNvPr id="3" name="Imagen 2" descr="Imagen que contiene Calendario&#10;&#10;Descripción generada automáticamente">
            <a:extLst>
              <a:ext uri="{FF2B5EF4-FFF2-40B4-BE49-F238E27FC236}">
                <a16:creationId xmlns:a16="http://schemas.microsoft.com/office/drawing/2014/main" id="{2CDE6011-2822-4881-9FF6-AB14A243E427}"/>
              </a:ext>
            </a:extLst>
          </p:cNvPr>
          <p:cNvPicPr>
            <a:picLocks noChangeAspect="1"/>
          </p:cNvPicPr>
          <p:nvPr/>
        </p:nvPicPr>
        <p:blipFill>
          <a:blip r:embed="rId3"/>
          <a:stretch>
            <a:fillRect/>
          </a:stretch>
        </p:blipFill>
        <p:spPr>
          <a:xfrm>
            <a:off x="7197969" y="1079990"/>
            <a:ext cx="2038750" cy="203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0249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Activa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39</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4949393" cy="283300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t>Se dice que se emplean </a:t>
            </a:r>
            <a:r>
              <a:rPr lang="es-ES" sz="2400" b="1" dirty="0"/>
              <a:t>mecanismos de seguridad</a:t>
            </a:r>
            <a:r>
              <a:rPr lang="es-ES" sz="2400" dirty="0"/>
              <a:t> activa cuando estos tienen como </a:t>
            </a:r>
            <a:r>
              <a:rPr lang="es-ES" sz="2400" u="sng" dirty="0"/>
              <a:t>objetivo</a:t>
            </a:r>
            <a:r>
              <a:rPr lang="es-ES" sz="2400" dirty="0"/>
              <a:t> </a:t>
            </a:r>
            <a:r>
              <a:rPr lang="es-ES" sz="2400" b="1" dirty="0"/>
              <a:t>evitar daños en el sistema.</a:t>
            </a:r>
          </a:p>
        </p:txBody>
      </p:sp>
      <p:pic>
        <p:nvPicPr>
          <p:cNvPr id="3" name="Imagen 2" descr="Imagen que contiene Calendario&#10;&#10;Descripción generada automáticamente">
            <a:extLst>
              <a:ext uri="{FF2B5EF4-FFF2-40B4-BE49-F238E27FC236}">
                <a16:creationId xmlns:a16="http://schemas.microsoft.com/office/drawing/2014/main" id="{2CDE6011-2822-4881-9FF6-AB14A243E427}"/>
              </a:ext>
            </a:extLst>
          </p:cNvPr>
          <p:cNvPicPr>
            <a:picLocks noChangeAspect="1"/>
          </p:cNvPicPr>
          <p:nvPr/>
        </p:nvPicPr>
        <p:blipFill>
          <a:blip r:embed="rId3"/>
          <a:stretch>
            <a:fillRect/>
          </a:stretch>
        </p:blipFill>
        <p:spPr>
          <a:xfrm>
            <a:off x="7197969" y="1079990"/>
            <a:ext cx="2038750" cy="2038750"/>
          </a:xfrm>
          <a:prstGeom prst="rect">
            <a:avLst/>
          </a:prstGeom>
          <a:ln>
            <a:noFill/>
          </a:ln>
          <a:effectLst>
            <a:outerShdw blurRad="292100" dist="139700" dir="2700000" algn="tl" rotWithShape="0">
              <a:srgbClr val="333333">
                <a:alpha val="65000"/>
              </a:srgbClr>
            </a:outerShdw>
          </a:effectLst>
        </p:spPr>
      </p:pic>
      <p:pic>
        <p:nvPicPr>
          <p:cNvPr id="5" name="Imagen 4" descr="Imagen que contiene Icono&#10;&#10;Descripción generada automáticamente">
            <a:extLst>
              <a:ext uri="{FF2B5EF4-FFF2-40B4-BE49-F238E27FC236}">
                <a16:creationId xmlns:a16="http://schemas.microsoft.com/office/drawing/2014/main" id="{ABB8B8B1-0913-44E4-ACA0-5E5D8D4E9859}"/>
              </a:ext>
            </a:extLst>
          </p:cNvPr>
          <p:cNvPicPr>
            <a:picLocks noChangeAspect="1"/>
          </p:cNvPicPr>
          <p:nvPr/>
        </p:nvPicPr>
        <p:blipFill>
          <a:blip r:embed="rId4"/>
          <a:stretch>
            <a:fillRect/>
          </a:stretch>
        </p:blipFill>
        <p:spPr>
          <a:xfrm>
            <a:off x="9351239" y="3271872"/>
            <a:ext cx="2195878" cy="2195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749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540EA64A-3C68-4632-9B33-71C80E6F446B}"/>
              </a:ext>
            </a:extLst>
          </p:cNvPr>
          <p:cNvPicPr>
            <a:picLocks noChangeAspect="1"/>
          </p:cNvPicPr>
          <p:nvPr/>
        </p:nvPicPr>
        <p:blipFill>
          <a:blip r:embed="rId3">
            <a:alphaModFix amt="17000"/>
          </a:blip>
          <a:stretch>
            <a:fillRect/>
          </a:stretch>
        </p:blipFill>
        <p:spPr>
          <a:xfrm>
            <a:off x="7513585" y="1872312"/>
            <a:ext cx="4314825" cy="4314825"/>
          </a:xfrm>
          <a:prstGeom prst="rect">
            <a:avLst/>
          </a:prstGeom>
        </p:spPr>
      </p:pic>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manual de seguridad?</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a:t>
            </a:fld>
            <a:endParaRPr lang="es-ES"/>
          </a:p>
        </p:txBody>
      </p:sp>
      <p:sp>
        <p:nvSpPr>
          <p:cNvPr id="10" name="Marcador de contenido 2">
            <a:extLst>
              <a:ext uri="{FF2B5EF4-FFF2-40B4-BE49-F238E27FC236}">
                <a16:creationId xmlns:a16="http://schemas.microsoft.com/office/drawing/2014/main" id="{961B3927-B1F0-4ADD-A3DC-A8C2DDC926FD}"/>
              </a:ext>
            </a:extLst>
          </p:cNvPr>
          <p:cNvSpPr>
            <a:spLocks noGrp="1"/>
          </p:cNvSpPr>
          <p:nvPr>
            <p:ph type="body" sz="quarter" idx="11"/>
          </p:nvPr>
        </p:nvSpPr>
        <p:spPr>
          <a:xfrm>
            <a:off x="914512" y="2000250"/>
            <a:ext cx="10033121" cy="3398838"/>
          </a:xfrm>
        </p:spPr>
        <p:txBody>
          <a:bodyPr rtlCol="0">
            <a:normAutofit/>
          </a:bodyPr>
          <a:lstStyle/>
          <a:p>
            <a:pPr rtl="0"/>
            <a:r>
              <a:rPr lang="es-ES" sz="2400" dirty="0"/>
              <a:t>Un manual de seguridad es un documento que </a:t>
            </a:r>
            <a:r>
              <a:rPr lang="es-ES" sz="2400" b="1" dirty="0"/>
              <a:t>recoge  los estándares de seguridad que deben ser seguidos</a:t>
            </a:r>
            <a:r>
              <a:rPr lang="es-ES" sz="2400" dirty="0"/>
              <a:t>, y proporcionar un conjunto de normas que determinen como se debe </a:t>
            </a:r>
            <a:r>
              <a:rPr lang="es-ES" sz="3200" b="1" dirty="0"/>
              <a:t>actuar para evitar problemas.</a:t>
            </a:r>
          </a:p>
        </p:txBody>
      </p:sp>
    </p:spTree>
    <p:extLst>
      <p:ext uri="{BB962C8B-B14F-4D97-AF65-F5344CB8AC3E}">
        <p14:creationId xmlns:p14="http://schemas.microsoft.com/office/powerpoint/2010/main" val="1093010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Pasiva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40</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4949393" cy="283300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Se dice que se emplean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mecanismos de seguridad</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pasiva cuando estos se emplean para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minimizar los daños causados por un incidente de seguridad</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a:t>
            </a:r>
          </a:p>
        </p:txBody>
      </p:sp>
    </p:spTree>
    <p:extLst>
      <p:ext uri="{BB962C8B-B14F-4D97-AF65-F5344CB8AC3E}">
        <p14:creationId xmlns:p14="http://schemas.microsoft.com/office/powerpoint/2010/main" val="2995899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Pasiva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41</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4949393" cy="283300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Se dice que se emplean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mecanismos de seguridad</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pasiva cuando estos se emplean para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minimizar los daños causados por un incidente de seguridad</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a:t>
            </a:r>
          </a:p>
        </p:txBody>
      </p:sp>
      <p:pic>
        <p:nvPicPr>
          <p:cNvPr id="3" name="Imagen 2" descr="Interfaz de usuario gráfica&#10;&#10;Descripción generada automáticamente">
            <a:extLst>
              <a:ext uri="{FF2B5EF4-FFF2-40B4-BE49-F238E27FC236}">
                <a16:creationId xmlns:a16="http://schemas.microsoft.com/office/drawing/2014/main" id="{498F6863-1815-418D-B2EA-61F4E4238BF8}"/>
              </a:ext>
            </a:extLst>
          </p:cNvPr>
          <p:cNvPicPr>
            <a:picLocks noChangeAspect="1"/>
          </p:cNvPicPr>
          <p:nvPr/>
        </p:nvPicPr>
        <p:blipFill>
          <a:blip r:embed="rId3"/>
          <a:stretch>
            <a:fillRect/>
          </a:stretch>
        </p:blipFill>
        <p:spPr>
          <a:xfrm>
            <a:off x="6900552" y="1908376"/>
            <a:ext cx="2208280" cy="1966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5158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Seguridad Pasiva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42</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2000250"/>
            <a:ext cx="4949393" cy="2833007"/>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Se dice que se emplean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mecanismos de seguridad</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pasiva cuando estos se emplean para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minimizar los daños causados por un incidente de seguridad</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a:t>
            </a:r>
          </a:p>
        </p:txBody>
      </p:sp>
      <p:pic>
        <p:nvPicPr>
          <p:cNvPr id="3" name="Imagen 2" descr="Interfaz de usuario gráfica&#10;&#10;Descripción generada automáticamente">
            <a:extLst>
              <a:ext uri="{FF2B5EF4-FFF2-40B4-BE49-F238E27FC236}">
                <a16:creationId xmlns:a16="http://schemas.microsoft.com/office/drawing/2014/main" id="{498F6863-1815-418D-B2EA-61F4E4238BF8}"/>
              </a:ext>
            </a:extLst>
          </p:cNvPr>
          <p:cNvPicPr>
            <a:picLocks noChangeAspect="1"/>
          </p:cNvPicPr>
          <p:nvPr/>
        </p:nvPicPr>
        <p:blipFill>
          <a:blip r:embed="rId3"/>
          <a:stretch>
            <a:fillRect/>
          </a:stretch>
        </p:blipFill>
        <p:spPr>
          <a:xfrm>
            <a:off x="6900552" y="1908376"/>
            <a:ext cx="2208280" cy="1966661"/>
          </a:xfrm>
          <a:prstGeom prst="rect">
            <a:avLst/>
          </a:prstGeom>
          <a:ln>
            <a:noFill/>
          </a:ln>
          <a:effectLst>
            <a:outerShdw blurRad="292100" dist="139700" dir="2700000" algn="tl" rotWithShape="0">
              <a:srgbClr val="333333">
                <a:alpha val="65000"/>
              </a:srgbClr>
            </a:outerShdw>
          </a:effectLst>
        </p:spPr>
      </p:pic>
      <p:pic>
        <p:nvPicPr>
          <p:cNvPr id="5" name="Imagen 4" descr="Mano de una persona con una computadora&#10;&#10;Descripción generada automáticamente con confianza baja">
            <a:extLst>
              <a:ext uri="{FF2B5EF4-FFF2-40B4-BE49-F238E27FC236}">
                <a16:creationId xmlns:a16="http://schemas.microsoft.com/office/drawing/2014/main" id="{A09DA854-E9EA-4D48-A02A-3668368D978E}"/>
              </a:ext>
            </a:extLst>
          </p:cNvPr>
          <p:cNvPicPr>
            <a:picLocks noChangeAspect="1"/>
          </p:cNvPicPr>
          <p:nvPr/>
        </p:nvPicPr>
        <p:blipFill rotWithShape="1">
          <a:blip r:embed="rId4"/>
          <a:srcRect l="27034" b="3447"/>
          <a:stretch/>
        </p:blipFill>
        <p:spPr>
          <a:xfrm>
            <a:off x="9108832" y="4150817"/>
            <a:ext cx="2208280" cy="1641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0044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7A371F5-EAAD-4ADC-8D3F-1CBB98D52839}"/>
              </a:ext>
            </a:extLst>
          </p:cNvPr>
          <p:cNvSpPr>
            <a:spLocks noGrp="1"/>
          </p:cNvSpPr>
          <p:nvPr>
            <p:ph type="title"/>
          </p:nvPr>
        </p:nvSpPr>
        <p:spPr>
          <a:xfrm>
            <a:off x="225878" y="122239"/>
            <a:ext cx="11127921" cy="1355724"/>
          </a:xfrm>
        </p:spPr>
        <p:txBody>
          <a:bodyPr rtlCol="0"/>
          <a:lstStyle/>
          <a:p>
            <a:pPr algn="l" rtl="0"/>
            <a:r>
              <a:rPr lang="en-US" dirty="0"/>
              <a:t>La </a:t>
            </a:r>
            <a:r>
              <a:rPr lang="en-US" dirty="0" err="1"/>
              <a:t>diferencia</a:t>
            </a:r>
            <a:r>
              <a:rPr lang="en-US" dirty="0"/>
              <a:t> entre </a:t>
            </a:r>
            <a:r>
              <a:rPr lang="en-US" dirty="0" err="1"/>
              <a:t>seguridad</a:t>
            </a:r>
            <a:r>
              <a:rPr lang="en-US" dirty="0"/>
              <a:t> </a:t>
            </a:r>
            <a:r>
              <a:rPr lang="en-US" dirty="0" err="1"/>
              <a:t>activa</a:t>
            </a:r>
            <a:r>
              <a:rPr lang="en-US" dirty="0"/>
              <a:t> y </a:t>
            </a:r>
            <a:r>
              <a:rPr lang="en-US" dirty="0" err="1"/>
              <a:t>pasiva</a:t>
            </a:r>
            <a:r>
              <a:rPr lang="en-US" dirty="0"/>
              <a:t> es que: </a:t>
            </a:r>
            <a:endParaRPr lang="es-ES" dirty="0"/>
          </a:p>
        </p:txBody>
      </p:sp>
      <p:sp>
        <p:nvSpPr>
          <p:cNvPr id="9" name="Marcador de número de diapositiva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s-ES" sz="900" b="0" i="0" u="none" strike="noStrike" kern="1200" cap="none" spc="0" normalizeH="0" baseline="0" noProof="0" dirty="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1026" name="Picture 2" descr="Cómo añadir un temporizador con cuenta atrás en tus emails - Easymailing">
            <a:extLst>
              <a:ext uri="{FF2B5EF4-FFF2-40B4-BE49-F238E27FC236}">
                <a16:creationId xmlns:a16="http://schemas.microsoft.com/office/drawing/2014/main" id="{5FFD3932-E3F0-407B-9DA5-58AE9F068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850"/>
          <a:stretch/>
        </p:blipFill>
        <p:spPr bwMode="auto">
          <a:xfrm>
            <a:off x="11193236" y="514350"/>
            <a:ext cx="772886"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terrogante - TEAM BUILDING | StoryTeller">
            <a:extLst>
              <a:ext uri="{FF2B5EF4-FFF2-40B4-BE49-F238E27FC236}">
                <a16:creationId xmlns:a16="http://schemas.microsoft.com/office/drawing/2014/main" id="{397400B1-9AD3-454B-BDD8-32A67C5416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56072" y="1612392"/>
            <a:ext cx="3995058" cy="399505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780DC01-46DE-45AF-A00E-4D39E6D4D2E3}"/>
              </a:ext>
            </a:extLst>
          </p:cNvPr>
          <p:cNvSpPr txBox="1"/>
          <p:nvPr/>
        </p:nvSpPr>
        <p:spPr>
          <a:xfrm>
            <a:off x="823395" y="1919047"/>
            <a:ext cx="69948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2400" b="0" i="0" u="none" strike="noStrike" kern="1200" cap="none" spc="0" normalizeH="0" baseline="0" noProof="0" dirty="0">
                <a:ln>
                  <a:noFill/>
                </a:ln>
                <a:solidFill>
                  <a:prstClr val="black"/>
                </a:solidFill>
                <a:effectLst/>
                <a:uLnTx/>
                <a:uFillTx/>
                <a:latin typeface="Biome Light"/>
                <a:ea typeface="+mn-ea"/>
                <a:cs typeface="+mn-cs"/>
              </a:rPr>
            </a:br>
            <a:r>
              <a:rPr kumimoji="0" lang="es-ES" sz="2400" b="0" i="0" u="none" strike="noStrike" kern="1200" cap="none" spc="0" normalizeH="0" baseline="0" noProof="0" dirty="0">
                <a:ln>
                  <a:noFill/>
                </a:ln>
                <a:solidFill>
                  <a:srgbClr val="333333"/>
                </a:solidFill>
                <a:effectLst/>
                <a:uLnTx/>
                <a:uFillTx/>
                <a:latin typeface="Encode Sans"/>
                <a:ea typeface="+mn-ea"/>
                <a:cs typeface="+mn-cs"/>
              </a:rPr>
              <a:t>La seguridad activa es lógica y la pasiva física.</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0" name="CuadroTexto 9">
            <a:extLst>
              <a:ext uri="{FF2B5EF4-FFF2-40B4-BE49-F238E27FC236}">
                <a16:creationId xmlns:a16="http://schemas.microsoft.com/office/drawing/2014/main" id="{F09AC31C-EBBA-41D4-A157-97CC3602358F}"/>
              </a:ext>
            </a:extLst>
          </p:cNvPr>
          <p:cNvSpPr txBox="1"/>
          <p:nvPr/>
        </p:nvSpPr>
        <p:spPr>
          <a:xfrm>
            <a:off x="823394" y="3026067"/>
            <a:ext cx="88833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La activa se emplea para evitar daños y la pasiva para minimizarlos.</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1" name="CuadroTexto 10">
            <a:extLst>
              <a:ext uri="{FF2B5EF4-FFF2-40B4-BE49-F238E27FC236}">
                <a16:creationId xmlns:a16="http://schemas.microsoft.com/office/drawing/2014/main" id="{83F4D942-0945-4FC3-B7F3-EF06CAA501AE}"/>
              </a:ext>
            </a:extLst>
          </p:cNvPr>
          <p:cNvSpPr txBox="1"/>
          <p:nvPr/>
        </p:nvSpPr>
        <p:spPr>
          <a:xfrm>
            <a:off x="823394" y="3626373"/>
            <a:ext cx="831693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No hay diferencia, de hecho hay aplicaciones que se utilizan tanto para prevenir como para paliar.</a:t>
            </a:r>
          </a:p>
        </p:txBody>
      </p:sp>
      <p:sp>
        <p:nvSpPr>
          <p:cNvPr id="12" name="CuadroTexto 11">
            <a:extLst>
              <a:ext uri="{FF2B5EF4-FFF2-40B4-BE49-F238E27FC236}">
                <a16:creationId xmlns:a16="http://schemas.microsoft.com/office/drawing/2014/main" id="{102539EC-9A41-4E3D-BB49-546CEE53BD6E}"/>
              </a:ext>
            </a:extLst>
          </p:cNvPr>
          <p:cNvSpPr txBox="1"/>
          <p:nvPr/>
        </p:nvSpPr>
        <p:spPr>
          <a:xfrm>
            <a:off x="811147" y="4645059"/>
            <a:ext cx="75647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La activa minimiza los daños y la pasiva previene.</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4" name="Marcador de texto 24">
            <a:extLst>
              <a:ext uri="{FF2B5EF4-FFF2-40B4-BE49-F238E27FC236}">
                <a16:creationId xmlns:a16="http://schemas.microsoft.com/office/drawing/2014/main" id="{BFF83C87-620B-4B43-8B2C-EC7933295A87}"/>
              </a:ext>
            </a:extLst>
          </p:cNvPr>
          <p:cNvSpPr txBox="1">
            <a:spLocks/>
          </p:cNvSpPr>
          <p:nvPr/>
        </p:nvSpPr>
        <p:spPr>
          <a:xfrm>
            <a:off x="133349" y="266035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B</a:t>
            </a:r>
          </a:p>
        </p:txBody>
      </p:sp>
      <p:sp>
        <p:nvSpPr>
          <p:cNvPr id="15" name="Marcador de texto 24">
            <a:extLst>
              <a:ext uri="{FF2B5EF4-FFF2-40B4-BE49-F238E27FC236}">
                <a16:creationId xmlns:a16="http://schemas.microsoft.com/office/drawing/2014/main" id="{53DAC6C1-7590-4F0F-83CD-27B9DD135F0F}"/>
              </a:ext>
            </a:extLst>
          </p:cNvPr>
          <p:cNvSpPr txBox="1">
            <a:spLocks/>
          </p:cNvSpPr>
          <p:nvPr/>
        </p:nvSpPr>
        <p:spPr>
          <a:xfrm>
            <a:off x="133350" y="1835892"/>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A</a:t>
            </a:r>
          </a:p>
        </p:txBody>
      </p:sp>
      <p:sp>
        <p:nvSpPr>
          <p:cNvPr id="16" name="Marcador de texto 24">
            <a:extLst>
              <a:ext uri="{FF2B5EF4-FFF2-40B4-BE49-F238E27FC236}">
                <a16:creationId xmlns:a16="http://schemas.microsoft.com/office/drawing/2014/main" id="{B8A3F45A-0B20-432C-A070-32CF4FCB5210}"/>
              </a:ext>
            </a:extLst>
          </p:cNvPr>
          <p:cNvSpPr txBox="1">
            <a:spLocks/>
          </p:cNvSpPr>
          <p:nvPr/>
        </p:nvSpPr>
        <p:spPr>
          <a:xfrm>
            <a:off x="133348" y="3469763"/>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C</a:t>
            </a:r>
          </a:p>
        </p:txBody>
      </p:sp>
      <p:sp>
        <p:nvSpPr>
          <p:cNvPr id="17" name="Marcador de texto 24">
            <a:extLst>
              <a:ext uri="{FF2B5EF4-FFF2-40B4-BE49-F238E27FC236}">
                <a16:creationId xmlns:a16="http://schemas.microsoft.com/office/drawing/2014/main" id="{AF3EDFCB-2A96-4849-82C2-C6E275AA50AE}"/>
              </a:ext>
            </a:extLst>
          </p:cNvPr>
          <p:cNvSpPr txBox="1">
            <a:spLocks/>
          </p:cNvSpPr>
          <p:nvPr/>
        </p:nvSpPr>
        <p:spPr>
          <a:xfrm>
            <a:off x="133348" y="426657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D</a:t>
            </a:r>
          </a:p>
        </p:txBody>
      </p:sp>
    </p:spTree>
    <p:extLst>
      <p:ext uri="{BB962C8B-B14F-4D97-AF65-F5344CB8AC3E}">
        <p14:creationId xmlns:p14="http://schemas.microsoft.com/office/powerpoint/2010/main" val="143241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7A371F5-EAAD-4ADC-8D3F-1CBB98D52839}"/>
              </a:ext>
            </a:extLst>
          </p:cNvPr>
          <p:cNvSpPr>
            <a:spLocks noGrp="1"/>
          </p:cNvSpPr>
          <p:nvPr>
            <p:ph type="title"/>
          </p:nvPr>
        </p:nvSpPr>
        <p:spPr>
          <a:xfrm>
            <a:off x="225878" y="122239"/>
            <a:ext cx="11127921" cy="1355724"/>
          </a:xfrm>
        </p:spPr>
        <p:txBody>
          <a:bodyPr rtlCol="0"/>
          <a:lstStyle/>
          <a:p>
            <a:pPr algn="l" rtl="0"/>
            <a:r>
              <a:rPr lang="en-US" dirty="0"/>
              <a:t>La </a:t>
            </a:r>
            <a:r>
              <a:rPr lang="en-US" dirty="0" err="1"/>
              <a:t>diferencia</a:t>
            </a:r>
            <a:r>
              <a:rPr lang="en-US" dirty="0"/>
              <a:t> entre </a:t>
            </a:r>
            <a:r>
              <a:rPr lang="en-US" dirty="0" err="1"/>
              <a:t>seguridad</a:t>
            </a:r>
            <a:r>
              <a:rPr lang="en-US" dirty="0"/>
              <a:t> </a:t>
            </a:r>
            <a:r>
              <a:rPr lang="en-US" dirty="0" err="1"/>
              <a:t>activa</a:t>
            </a:r>
            <a:r>
              <a:rPr lang="en-US" dirty="0"/>
              <a:t> y </a:t>
            </a:r>
            <a:r>
              <a:rPr lang="en-US" dirty="0" err="1"/>
              <a:t>pasiva</a:t>
            </a:r>
            <a:r>
              <a:rPr lang="en-US" dirty="0"/>
              <a:t> es que: </a:t>
            </a:r>
            <a:endParaRPr lang="es-ES" dirty="0"/>
          </a:p>
        </p:txBody>
      </p:sp>
      <p:sp>
        <p:nvSpPr>
          <p:cNvPr id="9" name="Marcador de número de diapositiva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900" b="0" i="0" u="none" strike="noStrike" kern="1200" cap="none" spc="0" normalizeH="0" baseline="0" noProof="0" dirty="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6" name="Picture 2" descr="interrogante - TEAM BUILDING | StoryTeller">
            <a:extLst>
              <a:ext uri="{FF2B5EF4-FFF2-40B4-BE49-F238E27FC236}">
                <a16:creationId xmlns:a16="http://schemas.microsoft.com/office/drawing/2014/main" id="{397400B1-9AD3-454B-BDD8-32A67C5416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6072" y="1612392"/>
            <a:ext cx="3995058" cy="3995058"/>
          </a:xfrm>
          <a:prstGeom prst="rect">
            <a:avLst/>
          </a:prstGeom>
          <a:noFill/>
          <a:extLst>
            <a:ext uri="{909E8E84-426E-40DD-AFC4-6F175D3DCCD1}">
              <a14:hiddenFill xmlns:a14="http://schemas.microsoft.com/office/drawing/2010/main">
                <a:solidFill>
                  <a:srgbClr val="FFFFFF"/>
                </a:solidFill>
              </a14:hiddenFill>
            </a:ext>
          </a:extLst>
        </p:spPr>
      </p:pic>
      <p:sp>
        <p:nvSpPr>
          <p:cNvPr id="14" name="Marcador de texto 24">
            <a:extLst>
              <a:ext uri="{FF2B5EF4-FFF2-40B4-BE49-F238E27FC236}">
                <a16:creationId xmlns:a16="http://schemas.microsoft.com/office/drawing/2014/main" id="{BFF83C87-620B-4B43-8B2C-EC7933295A87}"/>
              </a:ext>
            </a:extLst>
          </p:cNvPr>
          <p:cNvSpPr txBox="1">
            <a:spLocks/>
          </p:cNvSpPr>
          <p:nvPr/>
        </p:nvSpPr>
        <p:spPr>
          <a:xfrm>
            <a:off x="133349" y="266035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70AD47"/>
                </a:solidFill>
                <a:effectLst/>
                <a:uLnTx/>
                <a:uFillTx/>
                <a:latin typeface="Biome Light"/>
                <a:ea typeface="+mn-ea"/>
                <a:cs typeface="+mn-cs"/>
              </a:rPr>
              <a:t>B</a:t>
            </a:r>
          </a:p>
        </p:txBody>
      </p:sp>
      <p:sp>
        <p:nvSpPr>
          <p:cNvPr id="15" name="Marcador de texto 24">
            <a:extLst>
              <a:ext uri="{FF2B5EF4-FFF2-40B4-BE49-F238E27FC236}">
                <a16:creationId xmlns:a16="http://schemas.microsoft.com/office/drawing/2014/main" id="{53DAC6C1-7590-4F0F-83CD-27B9DD135F0F}"/>
              </a:ext>
            </a:extLst>
          </p:cNvPr>
          <p:cNvSpPr txBox="1">
            <a:spLocks/>
          </p:cNvSpPr>
          <p:nvPr/>
        </p:nvSpPr>
        <p:spPr>
          <a:xfrm>
            <a:off x="133350" y="1835892"/>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FF0000"/>
                </a:solidFill>
                <a:effectLst/>
                <a:uLnTx/>
                <a:uFillTx/>
                <a:latin typeface="Biome Light"/>
                <a:ea typeface="+mn-ea"/>
                <a:cs typeface="+mn-cs"/>
              </a:rPr>
              <a:t>A</a:t>
            </a:r>
          </a:p>
        </p:txBody>
      </p:sp>
      <p:sp>
        <p:nvSpPr>
          <p:cNvPr id="16" name="Marcador de texto 24">
            <a:extLst>
              <a:ext uri="{FF2B5EF4-FFF2-40B4-BE49-F238E27FC236}">
                <a16:creationId xmlns:a16="http://schemas.microsoft.com/office/drawing/2014/main" id="{B8A3F45A-0B20-432C-A070-32CF4FCB5210}"/>
              </a:ext>
            </a:extLst>
          </p:cNvPr>
          <p:cNvSpPr txBox="1">
            <a:spLocks/>
          </p:cNvSpPr>
          <p:nvPr/>
        </p:nvSpPr>
        <p:spPr>
          <a:xfrm>
            <a:off x="133348" y="3469763"/>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FF0000"/>
                </a:solidFill>
                <a:effectLst/>
                <a:uLnTx/>
                <a:uFillTx/>
                <a:latin typeface="Biome Light"/>
                <a:ea typeface="+mn-ea"/>
                <a:cs typeface="+mn-cs"/>
              </a:rPr>
              <a:t>C</a:t>
            </a:r>
          </a:p>
        </p:txBody>
      </p:sp>
      <p:sp>
        <p:nvSpPr>
          <p:cNvPr id="17" name="Marcador de texto 24">
            <a:extLst>
              <a:ext uri="{FF2B5EF4-FFF2-40B4-BE49-F238E27FC236}">
                <a16:creationId xmlns:a16="http://schemas.microsoft.com/office/drawing/2014/main" id="{AF3EDFCB-2A96-4849-82C2-C6E275AA50AE}"/>
              </a:ext>
            </a:extLst>
          </p:cNvPr>
          <p:cNvSpPr txBox="1">
            <a:spLocks/>
          </p:cNvSpPr>
          <p:nvPr/>
        </p:nvSpPr>
        <p:spPr>
          <a:xfrm>
            <a:off x="133348" y="426657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FF0000"/>
                </a:solidFill>
                <a:effectLst/>
                <a:uLnTx/>
                <a:uFillTx/>
                <a:latin typeface="Biome Light"/>
                <a:ea typeface="+mn-ea"/>
                <a:cs typeface="+mn-cs"/>
              </a:rPr>
              <a:t>D</a:t>
            </a:r>
          </a:p>
        </p:txBody>
      </p:sp>
      <p:sp>
        <p:nvSpPr>
          <p:cNvPr id="18" name="CuadroTexto 17">
            <a:extLst>
              <a:ext uri="{FF2B5EF4-FFF2-40B4-BE49-F238E27FC236}">
                <a16:creationId xmlns:a16="http://schemas.microsoft.com/office/drawing/2014/main" id="{007DE492-6C59-4FBE-A1E1-EFAE8EE90A01}"/>
              </a:ext>
            </a:extLst>
          </p:cNvPr>
          <p:cNvSpPr txBox="1"/>
          <p:nvPr/>
        </p:nvSpPr>
        <p:spPr>
          <a:xfrm>
            <a:off x="823395" y="1919047"/>
            <a:ext cx="686564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2400" b="0" i="0" u="none" strike="noStrike" kern="1200" cap="none" spc="0" normalizeH="0" baseline="0" noProof="0" dirty="0">
                <a:ln>
                  <a:noFill/>
                </a:ln>
                <a:solidFill>
                  <a:prstClr val="black"/>
                </a:solidFill>
                <a:effectLst/>
                <a:uLnTx/>
                <a:uFillTx/>
                <a:latin typeface="Biome Light"/>
                <a:ea typeface="+mn-ea"/>
                <a:cs typeface="+mn-cs"/>
              </a:rPr>
            </a:br>
            <a:r>
              <a:rPr kumimoji="0" lang="es-ES" sz="2400" b="0" i="0" u="none" strike="noStrike" kern="1200" cap="none" spc="0" normalizeH="0" baseline="0" noProof="0" dirty="0">
                <a:ln>
                  <a:noFill/>
                </a:ln>
                <a:solidFill>
                  <a:srgbClr val="333333"/>
                </a:solidFill>
                <a:effectLst/>
                <a:uLnTx/>
                <a:uFillTx/>
                <a:latin typeface="Encode Sans"/>
                <a:ea typeface="+mn-ea"/>
                <a:cs typeface="+mn-cs"/>
              </a:rPr>
              <a:t>La seguridad activa es lógica y la pasiva física.</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9" name="CuadroTexto 18">
            <a:extLst>
              <a:ext uri="{FF2B5EF4-FFF2-40B4-BE49-F238E27FC236}">
                <a16:creationId xmlns:a16="http://schemas.microsoft.com/office/drawing/2014/main" id="{E66AAAD6-AB12-475E-B522-14C3FD681374}"/>
              </a:ext>
            </a:extLst>
          </p:cNvPr>
          <p:cNvSpPr txBox="1"/>
          <p:nvPr/>
        </p:nvSpPr>
        <p:spPr>
          <a:xfrm>
            <a:off x="823395" y="2994969"/>
            <a:ext cx="87191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La activa se emplea para evitar daños y la pasiva para minimizarlos.</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20" name="CuadroTexto 19">
            <a:extLst>
              <a:ext uri="{FF2B5EF4-FFF2-40B4-BE49-F238E27FC236}">
                <a16:creationId xmlns:a16="http://schemas.microsoft.com/office/drawing/2014/main" id="{9918E441-8BDC-474A-A68F-9592FB3C7B46}"/>
              </a:ext>
            </a:extLst>
          </p:cNvPr>
          <p:cNvSpPr txBox="1"/>
          <p:nvPr/>
        </p:nvSpPr>
        <p:spPr>
          <a:xfrm>
            <a:off x="823395" y="3701559"/>
            <a:ext cx="81632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No hay diferencia, de hecho hay aplicaciones que se utilizan tanto para prevenir como para paliar.</a:t>
            </a:r>
          </a:p>
        </p:txBody>
      </p:sp>
      <p:sp>
        <p:nvSpPr>
          <p:cNvPr id="21" name="CuadroTexto 20">
            <a:extLst>
              <a:ext uri="{FF2B5EF4-FFF2-40B4-BE49-F238E27FC236}">
                <a16:creationId xmlns:a16="http://schemas.microsoft.com/office/drawing/2014/main" id="{A41155E8-6E36-472C-B7DB-243E673D8295}"/>
              </a:ext>
            </a:extLst>
          </p:cNvPr>
          <p:cNvSpPr txBox="1"/>
          <p:nvPr/>
        </p:nvSpPr>
        <p:spPr>
          <a:xfrm>
            <a:off x="811147" y="4645059"/>
            <a:ext cx="74249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La activa minimiza los daños y la pasiva previene.</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Tree>
    <p:extLst>
      <p:ext uri="{BB962C8B-B14F-4D97-AF65-F5344CB8AC3E}">
        <p14:creationId xmlns:p14="http://schemas.microsoft.com/office/powerpoint/2010/main" val="58331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Fases de un ataque informático</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45</a:t>
            </a:fld>
            <a:endParaRPr lang="es-ES"/>
          </a:p>
        </p:txBody>
      </p:sp>
      <p:pic>
        <p:nvPicPr>
          <p:cNvPr id="6" name="Imagen 5">
            <a:extLst>
              <a:ext uri="{FF2B5EF4-FFF2-40B4-BE49-F238E27FC236}">
                <a16:creationId xmlns:a16="http://schemas.microsoft.com/office/drawing/2014/main" id="{2D6B0D2E-97AB-4331-9C52-0644605A6B80}"/>
              </a:ext>
            </a:extLst>
          </p:cNvPr>
          <p:cNvPicPr>
            <a:picLocks noChangeAspect="1"/>
          </p:cNvPicPr>
          <p:nvPr/>
        </p:nvPicPr>
        <p:blipFill>
          <a:blip r:embed="rId3"/>
          <a:stretch>
            <a:fillRect/>
          </a:stretch>
        </p:blipFill>
        <p:spPr>
          <a:xfrm>
            <a:off x="3358764" y="2072223"/>
            <a:ext cx="6073706" cy="4194008"/>
          </a:xfrm>
          <a:prstGeom prst="rect">
            <a:avLst/>
          </a:prstGeom>
        </p:spPr>
      </p:pic>
      <p:sp>
        <p:nvSpPr>
          <p:cNvPr id="7" name="Rectángulo 6">
            <a:extLst>
              <a:ext uri="{FF2B5EF4-FFF2-40B4-BE49-F238E27FC236}">
                <a16:creationId xmlns:a16="http://schemas.microsoft.com/office/drawing/2014/main" id="{B6D34D03-85A5-44FE-88EB-4988111AB355}"/>
              </a:ext>
            </a:extLst>
          </p:cNvPr>
          <p:cNvSpPr/>
          <p:nvPr/>
        </p:nvSpPr>
        <p:spPr>
          <a:xfrm>
            <a:off x="3150507" y="3005360"/>
            <a:ext cx="6385379" cy="3481621"/>
          </a:xfrm>
          <a:prstGeom prst="rect">
            <a:avLst/>
          </a:prstGeom>
          <a:solidFill>
            <a:srgbClr val="F2F1EE">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Tree>
    <p:extLst>
      <p:ext uri="{BB962C8B-B14F-4D97-AF65-F5344CB8AC3E}">
        <p14:creationId xmlns:p14="http://schemas.microsoft.com/office/powerpoint/2010/main" val="123548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Fases de un ataque informático</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46</a:t>
            </a:fld>
            <a:endParaRPr lang="es-ES"/>
          </a:p>
        </p:txBody>
      </p:sp>
      <p:pic>
        <p:nvPicPr>
          <p:cNvPr id="6" name="Imagen 5">
            <a:extLst>
              <a:ext uri="{FF2B5EF4-FFF2-40B4-BE49-F238E27FC236}">
                <a16:creationId xmlns:a16="http://schemas.microsoft.com/office/drawing/2014/main" id="{2D6B0D2E-97AB-4331-9C52-0644605A6B80}"/>
              </a:ext>
            </a:extLst>
          </p:cNvPr>
          <p:cNvPicPr>
            <a:picLocks noChangeAspect="1"/>
          </p:cNvPicPr>
          <p:nvPr/>
        </p:nvPicPr>
        <p:blipFill>
          <a:blip r:embed="rId3"/>
          <a:stretch>
            <a:fillRect/>
          </a:stretch>
        </p:blipFill>
        <p:spPr>
          <a:xfrm>
            <a:off x="3358764" y="2072223"/>
            <a:ext cx="6073706" cy="4194008"/>
          </a:xfrm>
          <a:prstGeom prst="rect">
            <a:avLst/>
          </a:prstGeom>
        </p:spPr>
      </p:pic>
      <p:sp>
        <p:nvSpPr>
          <p:cNvPr id="8" name="Rectángulo 7">
            <a:extLst>
              <a:ext uri="{FF2B5EF4-FFF2-40B4-BE49-F238E27FC236}">
                <a16:creationId xmlns:a16="http://schemas.microsoft.com/office/drawing/2014/main" id="{47F6CC19-B43E-480E-88AC-B166D49FBA08}"/>
              </a:ext>
            </a:extLst>
          </p:cNvPr>
          <p:cNvSpPr/>
          <p:nvPr/>
        </p:nvSpPr>
        <p:spPr>
          <a:xfrm>
            <a:off x="3150507" y="3845169"/>
            <a:ext cx="6385379" cy="2641812"/>
          </a:xfrm>
          <a:prstGeom prst="rect">
            <a:avLst/>
          </a:prstGeom>
          <a:solidFill>
            <a:srgbClr val="F2F1EE">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Tree>
    <p:extLst>
      <p:ext uri="{BB962C8B-B14F-4D97-AF65-F5344CB8AC3E}">
        <p14:creationId xmlns:p14="http://schemas.microsoft.com/office/powerpoint/2010/main" val="2311904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Fases de un ataque informático</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47</a:t>
            </a:fld>
            <a:endParaRPr lang="es-ES"/>
          </a:p>
        </p:txBody>
      </p:sp>
      <p:pic>
        <p:nvPicPr>
          <p:cNvPr id="6" name="Imagen 5">
            <a:extLst>
              <a:ext uri="{FF2B5EF4-FFF2-40B4-BE49-F238E27FC236}">
                <a16:creationId xmlns:a16="http://schemas.microsoft.com/office/drawing/2014/main" id="{2D6B0D2E-97AB-4331-9C52-0644605A6B80}"/>
              </a:ext>
            </a:extLst>
          </p:cNvPr>
          <p:cNvPicPr>
            <a:picLocks noChangeAspect="1"/>
          </p:cNvPicPr>
          <p:nvPr/>
        </p:nvPicPr>
        <p:blipFill>
          <a:blip r:embed="rId3"/>
          <a:stretch>
            <a:fillRect/>
          </a:stretch>
        </p:blipFill>
        <p:spPr>
          <a:xfrm>
            <a:off x="3358764" y="2072223"/>
            <a:ext cx="6073706" cy="4194008"/>
          </a:xfrm>
          <a:prstGeom prst="rect">
            <a:avLst/>
          </a:prstGeom>
        </p:spPr>
      </p:pic>
      <p:sp>
        <p:nvSpPr>
          <p:cNvPr id="8" name="Rectángulo 7">
            <a:extLst>
              <a:ext uri="{FF2B5EF4-FFF2-40B4-BE49-F238E27FC236}">
                <a16:creationId xmlns:a16="http://schemas.microsoft.com/office/drawing/2014/main" id="{2443CDED-9926-49E9-AECB-E3664B1937FD}"/>
              </a:ext>
            </a:extLst>
          </p:cNvPr>
          <p:cNvSpPr/>
          <p:nvPr/>
        </p:nvSpPr>
        <p:spPr>
          <a:xfrm>
            <a:off x="3150507" y="4642338"/>
            <a:ext cx="6385379" cy="1844643"/>
          </a:xfrm>
          <a:prstGeom prst="rect">
            <a:avLst/>
          </a:prstGeom>
          <a:solidFill>
            <a:srgbClr val="F2F1EE">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Tree>
    <p:extLst>
      <p:ext uri="{BB962C8B-B14F-4D97-AF65-F5344CB8AC3E}">
        <p14:creationId xmlns:p14="http://schemas.microsoft.com/office/powerpoint/2010/main" val="3986825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Fases de un </a:t>
            </a:r>
            <a:r>
              <a:rPr lang="es-ES" sz="4800"/>
              <a:t>ataque informático</a:t>
            </a:r>
            <a:endParaRPr lang="es-ES" sz="4800" dirty="0"/>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48</a:t>
            </a:fld>
            <a:endParaRPr lang="es-ES"/>
          </a:p>
        </p:txBody>
      </p:sp>
      <p:pic>
        <p:nvPicPr>
          <p:cNvPr id="6" name="Imagen 5">
            <a:extLst>
              <a:ext uri="{FF2B5EF4-FFF2-40B4-BE49-F238E27FC236}">
                <a16:creationId xmlns:a16="http://schemas.microsoft.com/office/drawing/2014/main" id="{2D6B0D2E-97AB-4331-9C52-0644605A6B80}"/>
              </a:ext>
            </a:extLst>
          </p:cNvPr>
          <p:cNvPicPr>
            <a:picLocks noChangeAspect="1"/>
          </p:cNvPicPr>
          <p:nvPr/>
        </p:nvPicPr>
        <p:blipFill>
          <a:blip r:embed="rId3"/>
          <a:stretch>
            <a:fillRect/>
          </a:stretch>
        </p:blipFill>
        <p:spPr>
          <a:xfrm>
            <a:off x="3358764" y="2072223"/>
            <a:ext cx="6073706" cy="4194008"/>
          </a:xfrm>
          <a:prstGeom prst="rect">
            <a:avLst/>
          </a:prstGeom>
        </p:spPr>
      </p:pic>
      <p:sp>
        <p:nvSpPr>
          <p:cNvPr id="8" name="Rectángulo 7">
            <a:extLst>
              <a:ext uri="{FF2B5EF4-FFF2-40B4-BE49-F238E27FC236}">
                <a16:creationId xmlns:a16="http://schemas.microsoft.com/office/drawing/2014/main" id="{CEBB2C8F-5C0B-4338-AA4C-CBEC657E0B23}"/>
              </a:ext>
            </a:extLst>
          </p:cNvPr>
          <p:cNvSpPr/>
          <p:nvPr/>
        </p:nvSpPr>
        <p:spPr>
          <a:xfrm>
            <a:off x="3150507" y="5474677"/>
            <a:ext cx="6385379" cy="1012304"/>
          </a:xfrm>
          <a:prstGeom prst="rect">
            <a:avLst/>
          </a:prstGeom>
          <a:solidFill>
            <a:srgbClr val="F2F1EE">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Tree>
    <p:extLst>
      <p:ext uri="{BB962C8B-B14F-4D97-AF65-F5344CB8AC3E}">
        <p14:creationId xmlns:p14="http://schemas.microsoft.com/office/powerpoint/2010/main" val="1174346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Fases de un ataque informático</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49</a:t>
            </a:fld>
            <a:endParaRPr lang="es-ES"/>
          </a:p>
        </p:txBody>
      </p:sp>
      <p:pic>
        <p:nvPicPr>
          <p:cNvPr id="6" name="Imagen 5">
            <a:extLst>
              <a:ext uri="{FF2B5EF4-FFF2-40B4-BE49-F238E27FC236}">
                <a16:creationId xmlns:a16="http://schemas.microsoft.com/office/drawing/2014/main" id="{2D6B0D2E-97AB-4331-9C52-0644605A6B80}"/>
              </a:ext>
            </a:extLst>
          </p:cNvPr>
          <p:cNvPicPr>
            <a:picLocks noChangeAspect="1"/>
          </p:cNvPicPr>
          <p:nvPr/>
        </p:nvPicPr>
        <p:blipFill>
          <a:blip r:embed="rId3"/>
          <a:stretch>
            <a:fillRect/>
          </a:stretch>
        </p:blipFill>
        <p:spPr>
          <a:xfrm>
            <a:off x="3358764" y="2072223"/>
            <a:ext cx="6073706" cy="4194008"/>
          </a:xfrm>
          <a:prstGeom prst="rect">
            <a:avLst/>
          </a:prstGeom>
        </p:spPr>
      </p:pic>
    </p:spTree>
    <p:extLst>
      <p:ext uri="{BB962C8B-B14F-4D97-AF65-F5344CB8AC3E}">
        <p14:creationId xmlns:p14="http://schemas.microsoft.com/office/powerpoint/2010/main" val="2188465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manual de seguridad?</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5</a:t>
            </a:fld>
            <a:endParaRPr lang="es-ES"/>
          </a:p>
        </p:txBody>
      </p:sp>
      <p:sp>
        <p:nvSpPr>
          <p:cNvPr id="10" name="Marcador de contenido 2">
            <a:extLst>
              <a:ext uri="{FF2B5EF4-FFF2-40B4-BE49-F238E27FC236}">
                <a16:creationId xmlns:a16="http://schemas.microsoft.com/office/drawing/2014/main" id="{961B3927-B1F0-4ADD-A3DC-A8C2DDC926FD}"/>
              </a:ext>
            </a:extLst>
          </p:cNvPr>
          <p:cNvSpPr>
            <a:spLocks noGrp="1"/>
          </p:cNvSpPr>
          <p:nvPr>
            <p:ph type="body" sz="quarter" idx="11"/>
          </p:nvPr>
        </p:nvSpPr>
        <p:spPr>
          <a:xfrm>
            <a:off x="914512" y="2000250"/>
            <a:ext cx="10033121" cy="3398838"/>
          </a:xfrm>
        </p:spPr>
        <p:txBody>
          <a:bodyPr rtlCol="0">
            <a:normAutofit/>
          </a:bodyPr>
          <a:lstStyle/>
          <a:p>
            <a:pPr rtl="0"/>
            <a:r>
              <a:rPr lang="es-ES" sz="2400" dirty="0"/>
              <a:t>Los pasos para elaborar un manual de seguridad deben ser al menos:</a:t>
            </a:r>
          </a:p>
          <a:p>
            <a:pPr marL="342900" indent="-342900" rtl="0">
              <a:buFont typeface="Wingdings" panose="05000000000000000000" pitchFamily="2" charset="2"/>
              <a:buChar char="q"/>
            </a:pPr>
            <a:r>
              <a:rPr lang="es-ES" sz="2400" b="1" dirty="0"/>
              <a:t>Formar un equipo integrado por </a:t>
            </a:r>
            <a:r>
              <a:rPr lang="es-ES" sz="2400" b="1" u="sng" dirty="0"/>
              <a:t>personas de diferentes </a:t>
            </a:r>
            <a:r>
              <a:rPr lang="es-ES" sz="2400" b="1" dirty="0"/>
              <a:t>departamentos de la organización.</a:t>
            </a:r>
          </a:p>
        </p:txBody>
      </p:sp>
      <p:pic>
        <p:nvPicPr>
          <p:cNvPr id="5" name="Imagen 4">
            <a:extLst>
              <a:ext uri="{FF2B5EF4-FFF2-40B4-BE49-F238E27FC236}">
                <a16:creationId xmlns:a16="http://schemas.microsoft.com/office/drawing/2014/main" id="{CE3A4790-32C0-4EC9-BBC4-69309B8FD959}"/>
              </a:ext>
            </a:extLst>
          </p:cNvPr>
          <p:cNvPicPr>
            <a:picLocks noChangeAspect="1"/>
          </p:cNvPicPr>
          <p:nvPr/>
        </p:nvPicPr>
        <p:blipFill>
          <a:blip r:embed="rId3">
            <a:alphaModFix amt="85000"/>
          </a:blip>
          <a:stretch>
            <a:fillRect/>
          </a:stretch>
        </p:blipFill>
        <p:spPr>
          <a:xfrm>
            <a:off x="8097222" y="4208181"/>
            <a:ext cx="2749632" cy="1994142"/>
          </a:xfrm>
          <a:prstGeom prst="roundRect">
            <a:avLst>
              <a:gd name="adj" fmla="val 4167"/>
            </a:avLst>
          </a:prstGeom>
          <a:solidFill>
            <a:srgbClr val="FFFFFF"/>
          </a:solidFill>
          <a:ln w="76200" cap="sq">
            <a:solidFill>
              <a:srgbClr val="EAEAEA"/>
            </a:solidFill>
            <a:miter lim="800000"/>
          </a:ln>
          <a:effectLst>
            <a:glow rad="127000">
              <a:schemeClr val="accent1"/>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04128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50</a:t>
            </a:fld>
            <a:endParaRPr lang="es-ES"/>
          </a:p>
        </p:txBody>
      </p:sp>
      <p:sp>
        <p:nvSpPr>
          <p:cNvPr id="10" name="CuadroTexto 9">
            <a:extLst>
              <a:ext uri="{FF2B5EF4-FFF2-40B4-BE49-F238E27FC236}">
                <a16:creationId xmlns:a16="http://schemas.microsoft.com/office/drawing/2014/main" id="{52FDE5CF-0CA1-45F8-8245-4DAF870D2792}"/>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Ataques Pasivos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1" name="CuadroTexto 10">
            <a:extLst>
              <a:ext uri="{FF2B5EF4-FFF2-40B4-BE49-F238E27FC236}">
                <a16:creationId xmlns:a16="http://schemas.microsoft.com/office/drawing/2014/main" id="{A58E2C8E-8A36-4CB4-8511-2F73E8F0B508}"/>
              </a:ext>
            </a:extLst>
          </p:cNvPr>
          <p:cNvSpPr txBox="1"/>
          <p:nvPr/>
        </p:nvSpPr>
        <p:spPr>
          <a:xfrm>
            <a:off x="1161143" y="2542208"/>
            <a:ext cx="106244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No</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sng" strike="noStrike" kern="1200" cap="none" spc="0" normalizeH="0" baseline="0" noProof="0" dirty="0">
                <a:ln>
                  <a:noFill/>
                </a:ln>
                <a:solidFill>
                  <a:srgbClr val="C0C9C2">
                    <a:lumMod val="50000"/>
                  </a:srgbClr>
                </a:solidFill>
                <a:effectLst/>
                <a:uLnTx/>
                <a:uFillTx/>
                <a:latin typeface="Biome Light"/>
                <a:ea typeface="+mn-ea"/>
                <a:cs typeface="+mn-cs"/>
              </a:rPr>
              <a:t>producen cambios</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se limitan a extraer información y en la mayoría de los casos el afectado no percibe el ataque.</a:t>
            </a:r>
          </a:p>
        </p:txBody>
      </p:sp>
      <p:sp>
        <p:nvSpPr>
          <p:cNvPr id="12" name="CuadroTexto 11">
            <a:extLst>
              <a:ext uri="{FF2B5EF4-FFF2-40B4-BE49-F238E27FC236}">
                <a16:creationId xmlns:a16="http://schemas.microsoft.com/office/drawing/2014/main" id="{96D2E56F-BE35-449E-9E2B-F68E43DD9334}"/>
              </a:ext>
            </a:extLst>
          </p:cNvPr>
          <p:cNvSpPr txBox="1"/>
          <p:nvPr/>
        </p:nvSpPr>
        <p:spPr>
          <a:xfrm>
            <a:off x="1161143" y="404202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Ataques Activos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3" name="CuadroTexto 12">
            <a:extLst>
              <a:ext uri="{FF2B5EF4-FFF2-40B4-BE49-F238E27FC236}">
                <a16:creationId xmlns:a16="http://schemas.microsoft.com/office/drawing/2014/main" id="{2D7199A1-0F3C-47FD-B255-0DE3749BA32A}"/>
              </a:ext>
            </a:extLst>
          </p:cNvPr>
          <p:cNvSpPr txBox="1"/>
          <p:nvPr/>
        </p:nvSpPr>
        <p:spPr>
          <a:xfrm>
            <a:off x="1161143" y="4578213"/>
            <a:ext cx="1062445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En cambio, los ataques activos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producen cambios </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en el sistema</a:t>
            </a:r>
          </a:p>
        </p:txBody>
      </p:sp>
    </p:spTree>
    <p:extLst>
      <p:ext uri="{BB962C8B-B14F-4D97-AF65-F5344CB8AC3E}">
        <p14:creationId xmlns:p14="http://schemas.microsoft.com/office/powerpoint/2010/main" val="3877061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51</a:t>
            </a:fld>
            <a:endParaRPr lang="es-ES"/>
          </a:p>
        </p:txBody>
      </p:sp>
      <p:sp>
        <p:nvSpPr>
          <p:cNvPr id="10" name="CuadroTexto 9">
            <a:extLst>
              <a:ext uri="{FF2B5EF4-FFF2-40B4-BE49-F238E27FC236}">
                <a16:creationId xmlns:a16="http://schemas.microsoft.com/office/drawing/2014/main" id="{52FDE5CF-0CA1-45F8-8245-4DAF870D2792}"/>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Ataques Pasivos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1" name="CuadroTexto 10">
            <a:extLst>
              <a:ext uri="{FF2B5EF4-FFF2-40B4-BE49-F238E27FC236}">
                <a16:creationId xmlns:a16="http://schemas.microsoft.com/office/drawing/2014/main" id="{A58E2C8E-8A36-4CB4-8511-2F73E8F0B508}"/>
              </a:ext>
            </a:extLst>
          </p:cNvPr>
          <p:cNvSpPr txBox="1"/>
          <p:nvPr/>
        </p:nvSpPr>
        <p:spPr>
          <a:xfrm>
            <a:off x="1161143" y="2542208"/>
            <a:ext cx="10624456"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Lecturas de las cabeceras de los paquetes monitorizados.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Control del volumen de tráfico intercambiado entre las entidades monitorizadas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Control de las horas habituales de intercambio de datos</a:t>
            </a:r>
          </a:p>
        </p:txBody>
      </p:sp>
    </p:spTree>
    <p:extLst>
      <p:ext uri="{BB962C8B-B14F-4D97-AF65-F5344CB8AC3E}">
        <p14:creationId xmlns:p14="http://schemas.microsoft.com/office/powerpoint/2010/main" val="4078500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52</a:t>
            </a:fld>
            <a:endParaRPr lang="es-ES"/>
          </a:p>
        </p:txBody>
      </p:sp>
      <p:sp>
        <p:nvSpPr>
          <p:cNvPr id="10" name="CuadroTexto 9">
            <a:extLst>
              <a:ext uri="{FF2B5EF4-FFF2-40B4-BE49-F238E27FC236}">
                <a16:creationId xmlns:a16="http://schemas.microsoft.com/office/drawing/2014/main" id="{52FDE5CF-0CA1-45F8-8245-4DAF870D2792}"/>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Ataques Pasivos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1" name="CuadroTexto 10">
            <a:extLst>
              <a:ext uri="{FF2B5EF4-FFF2-40B4-BE49-F238E27FC236}">
                <a16:creationId xmlns:a16="http://schemas.microsoft.com/office/drawing/2014/main" id="{A58E2C8E-8A36-4CB4-8511-2F73E8F0B508}"/>
              </a:ext>
            </a:extLst>
          </p:cNvPr>
          <p:cNvSpPr txBox="1"/>
          <p:nvPr/>
        </p:nvSpPr>
        <p:spPr>
          <a:xfrm>
            <a:off x="1161143" y="2542208"/>
            <a:ext cx="10624456"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Lecturas de las cabeceras de los paquetes monitorizados.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Control del volumen de tráfico intercambiado entre las entidades monitorizadas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Control de las horas habituales de intercambio de datos</a:t>
            </a:r>
          </a:p>
        </p:txBody>
      </p:sp>
      <p:sp>
        <p:nvSpPr>
          <p:cNvPr id="12" name="CuadroTexto 11">
            <a:extLst>
              <a:ext uri="{FF2B5EF4-FFF2-40B4-BE49-F238E27FC236}">
                <a16:creationId xmlns:a16="http://schemas.microsoft.com/office/drawing/2014/main" id="{96D2E56F-BE35-449E-9E2B-F68E43DD9334}"/>
              </a:ext>
            </a:extLst>
          </p:cNvPr>
          <p:cNvSpPr txBox="1"/>
          <p:nvPr/>
        </p:nvSpPr>
        <p:spPr>
          <a:xfrm>
            <a:off x="1161143" y="404202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Ataques Activos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3" name="CuadroTexto 12">
            <a:extLst>
              <a:ext uri="{FF2B5EF4-FFF2-40B4-BE49-F238E27FC236}">
                <a16:creationId xmlns:a16="http://schemas.microsoft.com/office/drawing/2014/main" id="{2D7199A1-0F3C-47FD-B255-0DE3749BA32A}"/>
              </a:ext>
            </a:extLst>
          </p:cNvPr>
          <p:cNvSpPr txBox="1"/>
          <p:nvPr/>
        </p:nvSpPr>
        <p:spPr>
          <a:xfrm>
            <a:off x="1161143" y="4578213"/>
            <a:ext cx="10624456"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endParaRPr lang="es-ES" sz="2400" dirty="0">
              <a:solidFill>
                <a:srgbClr val="C0C9C2">
                  <a:lumMod val="50000"/>
                </a:srgbClr>
              </a:solidFill>
              <a:latin typeface="Biome Light"/>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Modificación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Degradación fraudulenta del servicio</a:t>
            </a:r>
          </a:p>
        </p:txBody>
      </p:sp>
    </p:spTree>
    <p:extLst>
      <p:ext uri="{BB962C8B-B14F-4D97-AF65-F5344CB8AC3E}">
        <p14:creationId xmlns:p14="http://schemas.microsoft.com/office/powerpoint/2010/main" val="1493994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7A371F5-EAAD-4ADC-8D3F-1CBB98D52839}"/>
              </a:ext>
            </a:extLst>
          </p:cNvPr>
          <p:cNvSpPr>
            <a:spLocks noGrp="1"/>
          </p:cNvSpPr>
          <p:nvPr>
            <p:ph type="title"/>
          </p:nvPr>
        </p:nvSpPr>
        <p:spPr>
          <a:xfrm>
            <a:off x="225878" y="122239"/>
            <a:ext cx="11127921" cy="1355724"/>
          </a:xfrm>
        </p:spPr>
        <p:txBody>
          <a:bodyPr rtlCol="0">
            <a:normAutofit/>
          </a:bodyPr>
          <a:lstStyle/>
          <a:p>
            <a:pPr algn="l" rtl="0"/>
            <a:r>
              <a:rPr lang="es-ES" dirty="0"/>
              <a:t>Un ataque se clasifica como activo o pasivo:</a:t>
            </a:r>
          </a:p>
        </p:txBody>
      </p:sp>
      <p:sp>
        <p:nvSpPr>
          <p:cNvPr id="9" name="Marcador de número de diapositiva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s-ES" sz="900" b="0" i="0" u="none" strike="noStrike" kern="1200" cap="none" spc="0" normalizeH="0" baseline="0" noProof="0" dirty="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1026" name="Picture 2" descr="Cómo añadir un temporizador con cuenta atrás en tus emails - Easymailing">
            <a:extLst>
              <a:ext uri="{FF2B5EF4-FFF2-40B4-BE49-F238E27FC236}">
                <a16:creationId xmlns:a16="http://schemas.microsoft.com/office/drawing/2014/main" id="{5FFD3932-E3F0-407B-9DA5-58AE9F068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850"/>
          <a:stretch/>
        </p:blipFill>
        <p:spPr bwMode="auto">
          <a:xfrm>
            <a:off x="11193236" y="514350"/>
            <a:ext cx="772886" cy="800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terrogante - TEAM BUILDING | StoryTeller">
            <a:extLst>
              <a:ext uri="{FF2B5EF4-FFF2-40B4-BE49-F238E27FC236}">
                <a16:creationId xmlns:a16="http://schemas.microsoft.com/office/drawing/2014/main" id="{397400B1-9AD3-454B-BDD8-32A67C5416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56072" y="1612392"/>
            <a:ext cx="3995058" cy="3995058"/>
          </a:xfrm>
          <a:prstGeom prst="rect">
            <a:avLst/>
          </a:prstGeom>
          <a:noFill/>
          <a:extLst>
            <a:ext uri="{909E8E84-426E-40DD-AFC4-6F175D3DCCD1}">
              <a14:hiddenFill xmlns:a14="http://schemas.microsoft.com/office/drawing/2010/main">
                <a:solidFill>
                  <a:srgbClr val="FFFFFF"/>
                </a:solidFill>
              </a14:hiddenFill>
            </a:ext>
          </a:extLst>
        </p:spPr>
      </p:pic>
      <p:sp>
        <p:nvSpPr>
          <p:cNvPr id="14" name="Marcador de texto 24">
            <a:extLst>
              <a:ext uri="{FF2B5EF4-FFF2-40B4-BE49-F238E27FC236}">
                <a16:creationId xmlns:a16="http://schemas.microsoft.com/office/drawing/2014/main" id="{BFF83C87-620B-4B43-8B2C-EC7933295A87}"/>
              </a:ext>
            </a:extLst>
          </p:cNvPr>
          <p:cNvSpPr txBox="1">
            <a:spLocks/>
          </p:cNvSpPr>
          <p:nvPr/>
        </p:nvSpPr>
        <p:spPr>
          <a:xfrm>
            <a:off x="133349" y="266035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B</a:t>
            </a:r>
          </a:p>
        </p:txBody>
      </p:sp>
      <p:sp>
        <p:nvSpPr>
          <p:cNvPr id="15" name="Marcador de texto 24">
            <a:extLst>
              <a:ext uri="{FF2B5EF4-FFF2-40B4-BE49-F238E27FC236}">
                <a16:creationId xmlns:a16="http://schemas.microsoft.com/office/drawing/2014/main" id="{53DAC6C1-7590-4F0F-83CD-27B9DD135F0F}"/>
              </a:ext>
            </a:extLst>
          </p:cNvPr>
          <p:cNvSpPr txBox="1">
            <a:spLocks/>
          </p:cNvSpPr>
          <p:nvPr/>
        </p:nvSpPr>
        <p:spPr>
          <a:xfrm>
            <a:off x="133350" y="1835892"/>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A</a:t>
            </a:r>
          </a:p>
        </p:txBody>
      </p:sp>
      <p:sp>
        <p:nvSpPr>
          <p:cNvPr id="16" name="Marcador de texto 24">
            <a:extLst>
              <a:ext uri="{FF2B5EF4-FFF2-40B4-BE49-F238E27FC236}">
                <a16:creationId xmlns:a16="http://schemas.microsoft.com/office/drawing/2014/main" id="{B8A3F45A-0B20-432C-A070-32CF4FCB5210}"/>
              </a:ext>
            </a:extLst>
          </p:cNvPr>
          <p:cNvSpPr txBox="1">
            <a:spLocks/>
          </p:cNvSpPr>
          <p:nvPr/>
        </p:nvSpPr>
        <p:spPr>
          <a:xfrm>
            <a:off x="133348" y="3469763"/>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C</a:t>
            </a:r>
          </a:p>
        </p:txBody>
      </p:sp>
      <p:sp>
        <p:nvSpPr>
          <p:cNvPr id="17" name="Marcador de texto 24">
            <a:extLst>
              <a:ext uri="{FF2B5EF4-FFF2-40B4-BE49-F238E27FC236}">
                <a16:creationId xmlns:a16="http://schemas.microsoft.com/office/drawing/2014/main" id="{AF3EDFCB-2A96-4849-82C2-C6E275AA50AE}"/>
              </a:ext>
            </a:extLst>
          </p:cNvPr>
          <p:cNvSpPr txBox="1">
            <a:spLocks/>
          </p:cNvSpPr>
          <p:nvPr/>
        </p:nvSpPr>
        <p:spPr>
          <a:xfrm>
            <a:off x="133348" y="426657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7E7C"/>
                </a:solidFill>
                <a:effectLst/>
                <a:uLnTx/>
                <a:uFillTx/>
                <a:latin typeface="Biome Light"/>
                <a:ea typeface="+mn-ea"/>
                <a:cs typeface="+mn-cs"/>
              </a:rPr>
              <a:t>D</a:t>
            </a:r>
          </a:p>
        </p:txBody>
      </p:sp>
      <p:sp>
        <p:nvSpPr>
          <p:cNvPr id="18" name="CuadroTexto 17">
            <a:extLst>
              <a:ext uri="{FF2B5EF4-FFF2-40B4-BE49-F238E27FC236}">
                <a16:creationId xmlns:a16="http://schemas.microsoft.com/office/drawing/2014/main" id="{E26039C7-F960-470A-B608-82D4A143D821}"/>
              </a:ext>
            </a:extLst>
          </p:cNvPr>
          <p:cNvSpPr txBox="1"/>
          <p:nvPr/>
        </p:nvSpPr>
        <p:spPr>
          <a:xfrm>
            <a:off x="823396" y="1919047"/>
            <a:ext cx="809786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2400" b="0" i="0" u="none" strike="noStrike" kern="1200" cap="none" spc="0" normalizeH="0" baseline="0" noProof="0" dirty="0">
                <a:ln>
                  <a:noFill/>
                </a:ln>
                <a:solidFill>
                  <a:prstClr val="black"/>
                </a:solidFill>
                <a:effectLst/>
                <a:uLnTx/>
                <a:uFillTx/>
                <a:latin typeface="Biome Light"/>
                <a:ea typeface="+mn-ea"/>
                <a:cs typeface="+mn-cs"/>
              </a:rPr>
            </a:br>
            <a:r>
              <a:rPr kumimoji="0" lang="es-ES" sz="2400" b="0" i="0" u="none" strike="noStrike" kern="1200" cap="none" spc="0" normalizeH="0" baseline="0" noProof="0" dirty="0">
                <a:ln>
                  <a:noFill/>
                </a:ln>
                <a:solidFill>
                  <a:srgbClr val="333333"/>
                </a:solidFill>
                <a:effectLst/>
                <a:uLnTx/>
                <a:uFillTx/>
                <a:latin typeface="Encode Sans"/>
                <a:ea typeface="+mn-ea"/>
                <a:cs typeface="+mn-cs"/>
              </a:rPr>
              <a:t>Tomando como criterio el efecto que produce en el sistema.</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9" name="CuadroTexto 18">
            <a:extLst>
              <a:ext uri="{FF2B5EF4-FFF2-40B4-BE49-F238E27FC236}">
                <a16:creationId xmlns:a16="http://schemas.microsoft.com/office/drawing/2014/main" id="{6BFC0F9E-3CC4-428F-8B53-1F6FED0CD302}"/>
              </a:ext>
            </a:extLst>
          </p:cNvPr>
          <p:cNvSpPr txBox="1"/>
          <p:nvPr/>
        </p:nvSpPr>
        <p:spPr>
          <a:xfrm>
            <a:off x="811147" y="3006462"/>
            <a:ext cx="760841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Dependiendo del tipo de seguridad que tenga el sistema.</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20" name="CuadroTexto 19">
            <a:extLst>
              <a:ext uri="{FF2B5EF4-FFF2-40B4-BE49-F238E27FC236}">
                <a16:creationId xmlns:a16="http://schemas.microsoft.com/office/drawing/2014/main" id="{5FEF99CD-EFDF-4F4A-82DC-1C78A8F872A6}"/>
              </a:ext>
            </a:extLst>
          </p:cNvPr>
          <p:cNvSpPr txBox="1"/>
          <p:nvPr/>
        </p:nvSpPr>
        <p:spPr>
          <a:xfrm>
            <a:off x="811148" y="3797806"/>
            <a:ext cx="667689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Dependiendo del tiempo en el que se produce.</a:t>
            </a:r>
          </a:p>
        </p:txBody>
      </p:sp>
      <p:sp>
        <p:nvSpPr>
          <p:cNvPr id="21" name="CuadroTexto 20">
            <a:extLst>
              <a:ext uri="{FF2B5EF4-FFF2-40B4-BE49-F238E27FC236}">
                <a16:creationId xmlns:a16="http://schemas.microsoft.com/office/drawing/2014/main" id="{0070FA9A-B978-416C-B16C-75E2668C0A7B}"/>
              </a:ext>
            </a:extLst>
          </p:cNvPr>
          <p:cNvSpPr txBox="1"/>
          <p:nvPr/>
        </p:nvSpPr>
        <p:spPr>
          <a:xfrm>
            <a:off x="811148" y="4645059"/>
            <a:ext cx="669031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333333"/>
                </a:solidFill>
                <a:effectLst/>
                <a:uLnTx/>
                <a:uFillTx/>
                <a:latin typeface="Encode Sans"/>
                <a:ea typeface="+mn-ea"/>
                <a:cs typeface="+mn-cs"/>
              </a:rPr>
              <a:t>Si roba información o no.</a:t>
            </a:r>
            <a:endParaRPr kumimoji="0" lang="es-ES" sz="2400" b="0" i="0" u="none" strike="noStrike" kern="1200" cap="none" spc="0" normalizeH="0" baseline="0" noProof="0" dirty="0">
              <a:ln>
                <a:noFill/>
              </a:ln>
              <a:solidFill>
                <a:prstClr val="black"/>
              </a:solidFill>
              <a:effectLst/>
              <a:uLnTx/>
              <a:uFillTx/>
              <a:latin typeface="Biome Light"/>
              <a:ea typeface="+mn-ea"/>
              <a:cs typeface="+mn-cs"/>
            </a:endParaRPr>
          </a:p>
        </p:txBody>
      </p:sp>
    </p:spTree>
    <p:extLst>
      <p:ext uri="{BB962C8B-B14F-4D97-AF65-F5344CB8AC3E}">
        <p14:creationId xmlns:p14="http://schemas.microsoft.com/office/powerpoint/2010/main" val="724507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7A371F5-EAAD-4ADC-8D3F-1CBB98D52839}"/>
              </a:ext>
            </a:extLst>
          </p:cNvPr>
          <p:cNvSpPr>
            <a:spLocks noGrp="1"/>
          </p:cNvSpPr>
          <p:nvPr>
            <p:ph type="title"/>
          </p:nvPr>
        </p:nvSpPr>
        <p:spPr>
          <a:xfrm>
            <a:off x="225878" y="122239"/>
            <a:ext cx="11127921" cy="1355724"/>
          </a:xfrm>
        </p:spPr>
        <p:txBody>
          <a:bodyPr rtlCol="0">
            <a:normAutofit/>
          </a:bodyPr>
          <a:lstStyle/>
          <a:p>
            <a:pPr algn="l" rtl="0"/>
            <a:r>
              <a:rPr lang="es-ES" dirty="0"/>
              <a:t>Un ataque se clasifica como activo o pasivo:</a:t>
            </a:r>
          </a:p>
        </p:txBody>
      </p:sp>
      <p:sp>
        <p:nvSpPr>
          <p:cNvPr id="9" name="Marcador de número de diapositiva 8">
            <a:extLst>
              <a:ext uri="{FF2B5EF4-FFF2-40B4-BE49-F238E27FC236}">
                <a16:creationId xmlns:a16="http://schemas.microsoft.com/office/drawing/2014/main" id="{9057E93D-BB39-4013-A843-780147924DB7}"/>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s-ES" sz="900" b="0" i="0" u="none" strike="noStrike" kern="1200" cap="none" spc="0" normalizeH="0" baseline="0" noProof="0" dirty="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6" name="Picture 2" descr="interrogante - TEAM BUILDING | StoryTeller">
            <a:extLst>
              <a:ext uri="{FF2B5EF4-FFF2-40B4-BE49-F238E27FC236}">
                <a16:creationId xmlns:a16="http://schemas.microsoft.com/office/drawing/2014/main" id="{397400B1-9AD3-454B-BDD8-32A67C5416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56072" y="1612392"/>
            <a:ext cx="3995058" cy="399505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9780DC01-46DE-45AF-A00E-4D39E6D4D2E3}"/>
              </a:ext>
            </a:extLst>
          </p:cNvPr>
          <p:cNvSpPr txBox="1"/>
          <p:nvPr/>
        </p:nvSpPr>
        <p:spPr>
          <a:xfrm>
            <a:off x="823396" y="1919047"/>
            <a:ext cx="739169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s-ES" sz="2000" b="0" i="0" u="none" strike="noStrike" kern="1200" cap="none" spc="0" normalizeH="0" baseline="0" noProof="0" dirty="0">
                <a:ln>
                  <a:noFill/>
                </a:ln>
                <a:solidFill>
                  <a:prstClr val="black"/>
                </a:solidFill>
                <a:effectLst/>
                <a:uLnTx/>
                <a:uFillTx/>
                <a:latin typeface="Biome Light"/>
                <a:ea typeface="+mn-ea"/>
                <a:cs typeface="+mn-cs"/>
              </a:rPr>
            </a:br>
            <a:r>
              <a:rPr kumimoji="0" lang="es-ES" sz="2000" b="0" i="0" u="none" strike="noStrike" kern="1200" cap="none" spc="0" normalizeH="0" baseline="0" noProof="0" dirty="0">
                <a:ln>
                  <a:noFill/>
                </a:ln>
                <a:solidFill>
                  <a:srgbClr val="333333"/>
                </a:solidFill>
                <a:effectLst/>
                <a:uLnTx/>
                <a:uFillTx/>
                <a:latin typeface="Encode Sans"/>
                <a:ea typeface="+mn-ea"/>
                <a:cs typeface="+mn-cs"/>
              </a:rPr>
              <a:t>Tomando como criterio el efecto que produce en el sistema.</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0" name="CuadroTexto 9">
            <a:extLst>
              <a:ext uri="{FF2B5EF4-FFF2-40B4-BE49-F238E27FC236}">
                <a16:creationId xmlns:a16="http://schemas.microsoft.com/office/drawing/2014/main" id="{F09AC31C-EBBA-41D4-A157-97CC3602358F}"/>
              </a:ext>
            </a:extLst>
          </p:cNvPr>
          <p:cNvSpPr txBox="1"/>
          <p:nvPr/>
        </p:nvSpPr>
        <p:spPr>
          <a:xfrm>
            <a:off x="811147" y="3006462"/>
            <a:ext cx="694492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333333"/>
                </a:solidFill>
                <a:effectLst/>
                <a:uLnTx/>
                <a:uFillTx/>
                <a:latin typeface="Encode Sans"/>
                <a:ea typeface="+mn-ea"/>
                <a:cs typeface="+mn-cs"/>
              </a:rPr>
              <a:t>Dependiendo del tipo de seguridad que tenga el sistema.</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1" name="CuadroTexto 10">
            <a:extLst>
              <a:ext uri="{FF2B5EF4-FFF2-40B4-BE49-F238E27FC236}">
                <a16:creationId xmlns:a16="http://schemas.microsoft.com/office/drawing/2014/main" id="{83F4D942-0945-4FC3-B7F3-EF06CAA501AE}"/>
              </a:ext>
            </a:extLst>
          </p:cNvPr>
          <p:cNvSpPr txBox="1"/>
          <p:nvPr/>
        </p:nvSpPr>
        <p:spPr>
          <a:xfrm>
            <a:off x="811148" y="3797806"/>
            <a:ext cx="609463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333333"/>
                </a:solidFill>
                <a:effectLst/>
                <a:uLnTx/>
                <a:uFillTx/>
                <a:latin typeface="Encode Sans"/>
                <a:ea typeface="+mn-ea"/>
                <a:cs typeface="+mn-cs"/>
              </a:rPr>
              <a:t>Dependiendo del tiempo en el que se produce.</a:t>
            </a:r>
          </a:p>
        </p:txBody>
      </p:sp>
      <p:sp>
        <p:nvSpPr>
          <p:cNvPr id="12" name="CuadroTexto 11">
            <a:extLst>
              <a:ext uri="{FF2B5EF4-FFF2-40B4-BE49-F238E27FC236}">
                <a16:creationId xmlns:a16="http://schemas.microsoft.com/office/drawing/2014/main" id="{102539EC-9A41-4E3D-BB49-546CEE53BD6E}"/>
              </a:ext>
            </a:extLst>
          </p:cNvPr>
          <p:cNvSpPr txBox="1"/>
          <p:nvPr/>
        </p:nvSpPr>
        <p:spPr>
          <a:xfrm>
            <a:off x="811148" y="4645059"/>
            <a:ext cx="610688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333333"/>
                </a:solidFill>
                <a:effectLst/>
                <a:uLnTx/>
                <a:uFillTx/>
                <a:latin typeface="Encode Sans"/>
                <a:ea typeface="+mn-ea"/>
                <a:cs typeface="+mn-cs"/>
              </a:rPr>
              <a:t>Si roba información o no.</a:t>
            </a:r>
            <a:endParaRPr kumimoji="0" lang="es-ES" sz="2000" b="0" i="0" u="none" strike="noStrike" kern="1200" cap="none" spc="0" normalizeH="0" baseline="0" noProof="0" dirty="0">
              <a:ln>
                <a:noFill/>
              </a:ln>
              <a:solidFill>
                <a:prstClr val="black"/>
              </a:solidFill>
              <a:effectLst/>
              <a:uLnTx/>
              <a:uFillTx/>
              <a:latin typeface="Biome Light"/>
              <a:ea typeface="+mn-ea"/>
              <a:cs typeface="+mn-cs"/>
            </a:endParaRPr>
          </a:p>
        </p:txBody>
      </p:sp>
      <p:sp>
        <p:nvSpPr>
          <p:cNvPr id="14" name="Marcador de texto 24">
            <a:extLst>
              <a:ext uri="{FF2B5EF4-FFF2-40B4-BE49-F238E27FC236}">
                <a16:creationId xmlns:a16="http://schemas.microsoft.com/office/drawing/2014/main" id="{BFF83C87-620B-4B43-8B2C-EC7933295A87}"/>
              </a:ext>
            </a:extLst>
          </p:cNvPr>
          <p:cNvSpPr txBox="1">
            <a:spLocks/>
          </p:cNvSpPr>
          <p:nvPr/>
        </p:nvSpPr>
        <p:spPr>
          <a:xfrm>
            <a:off x="133349" y="266035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FF0000"/>
                </a:solidFill>
                <a:effectLst/>
                <a:uLnTx/>
                <a:uFillTx/>
                <a:latin typeface="Biome Light"/>
                <a:ea typeface="+mn-ea"/>
                <a:cs typeface="+mn-cs"/>
              </a:rPr>
              <a:t>B</a:t>
            </a:r>
          </a:p>
        </p:txBody>
      </p:sp>
      <p:sp>
        <p:nvSpPr>
          <p:cNvPr id="15" name="Marcador de texto 24">
            <a:extLst>
              <a:ext uri="{FF2B5EF4-FFF2-40B4-BE49-F238E27FC236}">
                <a16:creationId xmlns:a16="http://schemas.microsoft.com/office/drawing/2014/main" id="{53DAC6C1-7590-4F0F-83CD-27B9DD135F0F}"/>
              </a:ext>
            </a:extLst>
          </p:cNvPr>
          <p:cNvSpPr txBox="1">
            <a:spLocks/>
          </p:cNvSpPr>
          <p:nvPr/>
        </p:nvSpPr>
        <p:spPr>
          <a:xfrm>
            <a:off x="133350" y="1835892"/>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70AD47"/>
                </a:solidFill>
                <a:effectLst/>
                <a:uLnTx/>
                <a:uFillTx/>
                <a:latin typeface="Biome Light"/>
                <a:ea typeface="+mn-ea"/>
                <a:cs typeface="+mn-cs"/>
              </a:rPr>
              <a:t>A</a:t>
            </a:r>
          </a:p>
        </p:txBody>
      </p:sp>
      <p:sp>
        <p:nvSpPr>
          <p:cNvPr id="16" name="Marcador de texto 24">
            <a:extLst>
              <a:ext uri="{FF2B5EF4-FFF2-40B4-BE49-F238E27FC236}">
                <a16:creationId xmlns:a16="http://schemas.microsoft.com/office/drawing/2014/main" id="{B8A3F45A-0B20-432C-A070-32CF4FCB5210}"/>
              </a:ext>
            </a:extLst>
          </p:cNvPr>
          <p:cNvSpPr txBox="1">
            <a:spLocks/>
          </p:cNvSpPr>
          <p:nvPr/>
        </p:nvSpPr>
        <p:spPr>
          <a:xfrm>
            <a:off x="133348" y="3469763"/>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FF0000"/>
                </a:solidFill>
                <a:effectLst/>
                <a:uLnTx/>
                <a:uFillTx/>
                <a:latin typeface="Biome Light"/>
                <a:ea typeface="+mn-ea"/>
                <a:cs typeface="+mn-cs"/>
              </a:rPr>
              <a:t>C</a:t>
            </a:r>
          </a:p>
        </p:txBody>
      </p:sp>
      <p:sp>
        <p:nvSpPr>
          <p:cNvPr id="17" name="Marcador de texto 24">
            <a:extLst>
              <a:ext uri="{FF2B5EF4-FFF2-40B4-BE49-F238E27FC236}">
                <a16:creationId xmlns:a16="http://schemas.microsoft.com/office/drawing/2014/main" id="{AF3EDFCB-2A96-4849-82C2-C6E275AA50AE}"/>
              </a:ext>
            </a:extLst>
          </p:cNvPr>
          <p:cNvSpPr txBox="1">
            <a:spLocks/>
          </p:cNvSpPr>
          <p:nvPr/>
        </p:nvSpPr>
        <p:spPr>
          <a:xfrm>
            <a:off x="133348" y="4266571"/>
            <a:ext cx="536503" cy="933061"/>
          </a:xfrm>
          <a:prstGeom prst="rect">
            <a:avLst/>
          </a:prstGeom>
        </p:spPr>
        <p:txBody>
          <a:bodyPr rtlCol="0"/>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FF0000"/>
                </a:solidFill>
                <a:effectLst/>
                <a:uLnTx/>
                <a:uFillTx/>
                <a:latin typeface="Biome Light"/>
                <a:ea typeface="+mn-ea"/>
                <a:cs typeface="+mn-cs"/>
              </a:rPr>
              <a:t>D</a:t>
            </a:r>
          </a:p>
        </p:txBody>
      </p:sp>
    </p:spTree>
    <p:extLst>
      <p:ext uri="{BB962C8B-B14F-4D97-AF65-F5344CB8AC3E}">
        <p14:creationId xmlns:p14="http://schemas.microsoft.com/office/powerpoint/2010/main" val="305752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55</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Modificación del tráfico y las tablas de enrutamiento.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Contra usuarios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7" name="Rectángulo 6">
            <a:extLst>
              <a:ext uri="{FF2B5EF4-FFF2-40B4-BE49-F238E27FC236}">
                <a16:creationId xmlns:a16="http://schemas.microsoft.com/office/drawing/2014/main" id="{F954B14D-EEE1-4BE2-A68A-85A091792FBF}"/>
              </a:ext>
            </a:extLst>
          </p:cNvPr>
          <p:cNvSpPr/>
          <p:nvPr/>
        </p:nvSpPr>
        <p:spPr>
          <a:xfrm>
            <a:off x="914512" y="2999028"/>
            <a:ext cx="9038380" cy="2959500"/>
          </a:xfrm>
          <a:prstGeom prst="rect">
            <a:avLst/>
          </a:prstGeom>
          <a:solidFill>
            <a:srgbClr val="F2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8" name="CuadroTexto 7">
            <a:extLst>
              <a:ext uri="{FF2B5EF4-FFF2-40B4-BE49-F238E27FC236}">
                <a16:creationId xmlns:a16="http://schemas.microsoft.com/office/drawing/2014/main" id="{1D72B6D9-E462-4E7F-A144-62F0AA3B4337}"/>
              </a:ext>
            </a:extLst>
          </p:cNvPr>
          <p:cNvSpPr txBox="1"/>
          <p:nvPr/>
        </p:nvSpPr>
        <p:spPr>
          <a:xfrm>
            <a:off x="1009347" y="3417518"/>
            <a:ext cx="10624456" cy="83099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E</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 la técnica utilizada para recopilar información sobre los sistemas informáticos y las entidades a las que pertenecen</a:t>
            </a:r>
          </a:p>
        </p:txBody>
      </p:sp>
    </p:spTree>
    <p:extLst>
      <p:ext uri="{BB962C8B-B14F-4D97-AF65-F5344CB8AC3E}">
        <p14:creationId xmlns:p14="http://schemas.microsoft.com/office/powerpoint/2010/main" val="3325980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sp>
        <p:nvSpPr>
          <p:cNvPr id="18" name="Título 17">
            <a:extLst>
              <a:ext uri="{FF2B5EF4-FFF2-40B4-BE49-F238E27FC236}">
                <a16:creationId xmlns:a16="http://schemas.microsoft.com/office/drawing/2014/main" id="{EA6B7DE5-BFCC-4EEF-9609-8AA1C7CAD3B0}"/>
              </a:ext>
            </a:extLst>
          </p:cNvPr>
          <p:cNvSpPr>
            <a:spLocks noGrp="1"/>
          </p:cNvSpPr>
          <p:nvPr>
            <p:ph type="title"/>
          </p:nvPr>
        </p:nvSpPr>
        <p:spPr>
          <a:xfrm>
            <a:off x="2759530" y="108620"/>
            <a:ext cx="9432470" cy="2082120"/>
          </a:xfrm>
        </p:spPr>
        <p:txBody>
          <a:bodyPr rtlCol="0"/>
          <a:lstStyle/>
          <a:p>
            <a:r>
              <a:rPr lang="es-ES" dirty="0"/>
              <a:t>Veamos varios ejemplos:</a:t>
            </a:r>
          </a:p>
        </p:txBody>
      </p:sp>
      <p:sp>
        <p:nvSpPr>
          <p:cNvPr id="35" name="Marcador de número de diapositiva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s-ES" sz="900" b="0" i="0" u="none" strike="noStrike" kern="1200" cap="none" spc="0" normalizeH="0" baseline="0" noProof="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4" name="Imagen 3">
            <a:extLst>
              <a:ext uri="{FF2B5EF4-FFF2-40B4-BE49-F238E27FC236}">
                <a16:creationId xmlns:a16="http://schemas.microsoft.com/office/drawing/2014/main" id="{808D10C3-F70F-4133-AF76-29CE19DBB882}"/>
              </a:ext>
            </a:extLst>
          </p:cNvPr>
          <p:cNvPicPr>
            <a:picLocks noChangeAspect="1"/>
          </p:cNvPicPr>
          <p:nvPr/>
        </p:nvPicPr>
        <p:blipFill>
          <a:blip r:embed="rId3"/>
          <a:stretch>
            <a:fillRect/>
          </a:stretch>
        </p:blipFill>
        <p:spPr>
          <a:xfrm>
            <a:off x="6308149" y="3962312"/>
            <a:ext cx="3905795" cy="1409897"/>
          </a:xfrm>
          <a:prstGeom prst="rect">
            <a:avLst/>
          </a:prstGeom>
        </p:spPr>
      </p:pic>
      <p:pic>
        <p:nvPicPr>
          <p:cNvPr id="2" name="Imagen 1">
            <a:extLst>
              <a:ext uri="{FF2B5EF4-FFF2-40B4-BE49-F238E27FC236}">
                <a16:creationId xmlns:a16="http://schemas.microsoft.com/office/drawing/2014/main" id="{15E8EA1C-8F98-4E51-B33C-403457C8DEEF}"/>
              </a:ext>
            </a:extLst>
          </p:cNvPr>
          <p:cNvPicPr>
            <a:picLocks noChangeAspect="1"/>
          </p:cNvPicPr>
          <p:nvPr/>
        </p:nvPicPr>
        <p:blipFill>
          <a:blip r:embed="rId4">
            <a:alphaModFix amt="80000"/>
          </a:blip>
          <a:stretch>
            <a:fillRect/>
          </a:stretch>
        </p:blipFill>
        <p:spPr>
          <a:xfrm>
            <a:off x="2240197" y="2600092"/>
            <a:ext cx="2571750" cy="1781175"/>
          </a:xfrm>
          <a:prstGeom prst="rect">
            <a:avLst/>
          </a:prstGeom>
        </p:spPr>
      </p:pic>
    </p:spTree>
    <p:extLst>
      <p:ext uri="{BB962C8B-B14F-4D97-AF65-F5344CB8AC3E}">
        <p14:creationId xmlns:p14="http://schemas.microsoft.com/office/powerpoint/2010/main" val="450975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arcador de fecha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C08C003A-3D37-4B7B-B0D0-F7AAC1271AAA}" type="datetime1">
              <a:rPr kumimoji="0" lang="es-ES" sz="900" b="0" i="0" u="none" strike="noStrike" kern="1200" cap="none" spc="0" normalizeH="0" baseline="0" noProof="0" smtClean="0">
                <a:ln>
                  <a:noFill/>
                </a:ln>
                <a:solidFill>
                  <a:prstClr val="black">
                    <a:tint val="75000"/>
                  </a:prstClr>
                </a:solidFill>
                <a:effectLst/>
                <a:uLnTx/>
                <a:uFillTx/>
                <a:latin typeface="Biom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23/03/2022</a:t>
            </a:fld>
            <a:endParaRPr kumimoji="0" lang="es-ES" sz="900" b="0" i="0" u="none" strike="noStrike" kern="1200" cap="none" spc="0" normalizeH="0" baseline="0" noProof="0">
              <a:ln>
                <a:noFill/>
              </a:ln>
              <a:solidFill>
                <a:prstClr val="black">
                  <a:tint val="75000"/>
                </a:prstClr>
              </a:solidFill>
              <a:effectLst/>
              <a:uLnTx/>
              <a:uFillTx/>
              <a:latin typeface="Biome Light"/>
              <a:ea typeface="+mn-ea"/>
              <a:cs typeface="+mn-cs"/>
            </a:endParaRPr>
          </a:p>
        </p:txBody>
      </p:sp>
      <p:sp>
        <p:nvSpPr>
          <p:cNvPr id="35" name="Marcador de número de diapositiva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s-ES" sz="900" b="0" i="0" u="none" strike="noStrike" kern="1200" cap="none" spc="0" normalizeH="0" baseline="0" noProof="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7" name="Elementos multimedia en línea 6" title="QUÉ ES SHODAN Y PARA QUÉ USARLO">
            <a:hlinkClick r:id="" action="ppaction://media"/>
            <a:extLst>
              <a:ext uri="{FF2B5EF4-FFF2-40B4-BE49-F238E27FC236}">
                <a16:creationId xmlns:a16="http://schemas.microsoft.com/office/drawing/2014/main" id="{08D8EA41-0A99-4D21-8A3E-D3FB77EB0FE3}"/>
              </a:ext>
            </a:extLst>
          </p:cNvPr>
          <p:cNvPicPr>
            <a:picLocks noRot="1" noChangeAspect="1"/>
          </p:cNvPicPr>
          <p:nvPr>
            <a:videoFile r:link="rId1"/>
          </p:nvPr>
        </p:nvPicPr>
        <p:blipFill>
          <a:blip r:embed="rId4"/>
          <a:stretch>
            <a:fillRect/>
          </a:stretch>
        </p:blipFill>
        <p:spPr>
          <a:xfrm>
            <a:off x="0" y="0"/>
            <a:ext cx="12192000" cy="6862989"/>
          </a:xfrm>
          <a:prstGeom prst="rect">
            <a:avLst/>
          </a:prstGeom>
        </p:spPr>
      </p:pic>
    </p:spTree>
    <p:extLst>
      <p:ext uri="{BB962C8B-B14F-4D97-AF65-F5344CB8AC3E}">
        <p14:creationId xmlns:p14="http://schemas.microsoft.com/office/powerpoint/2010/main" val="31803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2F1EE"/>
        </a:solidFill>
        <a:effectLst/>
      </p:bgPr>
    </p:bg>
    <p:spTree>
      <p:nvGrpSpPr>
        <p:cNvPr id="1" name=""/>
        <p:cNvGrpSpPr/>
        <p:nvPr/>
      </p:nvGrpSpPr>
      <p:grpSpPr>
        <a:xfrm>
          <a:off x="0" y="0"/>
          <a:ext cx="0" cy="0"/>
          <a:chOff x="0" y="0"/>
          <a:chExt cx="0" cy="0"/>
        </a:xfrm>
      </p:grpSpPr>
      <p:sp>
        <p:nvSpPr>
          <p:cNvPr id="18" name="Título 17">
            <a:extLst>
              <a:ext uri="{FF2B5EF4-FFF2-40B4-BE49-F238E27FC236}">
                <a16:creationId xmlns:a16="http://schemas.microsoft.com/office/drawing/2014/main" id="{EA6B7DE5-BFCC-4EEF-9609-8AA1C7CAD3B0}"/>
              </a:ext>
            </a:extLst>
          </p:cNvPr>
          <p:cNvSpPr>
            <a:spLocks noGrp="1"/>
          </p:cNvSpPr>
          <p:nvPr>
            <p:ph type="title"/>
          </p:nvPr>
        </p:nvSpPr>
        <p:spPr>
          <a:xfrm>
            <a:off x="2759530" y="108620"/>
            <a:ext cx="9432470" cy="2082120"/>
          </a:xfrm>
        </p:spPr>
        <p:txBody>
          <a:bodyPr rtlCol="0"/>
          <a:lstStyle/>
          <a:p>
            <a:r>
              <a:rPr lang="es-ES" dirty="0"/>
              <a:t>Veamos varios ejemplos:</a:t>
            </a:r>
          </a:p>
        </p:txBody>
      </p:sp>
      <p:sp>
        <p:nvSpPr>
          <p:cNvPr id="35" name="Marcador de número de diapositiva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s-ES" sz="900" b="0" i="0" u="none" strike="noStrike" kern="1200" cap="none" spc="0" normalizeH="0" baseline="0" noProof="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4" name="Imagen 3">
            <a:extLst>
              <a:ext uri="{FF2B5EF4-FFF2-40B4-BE49-F238E27FC236}">
                <a16:creationId xmlns:a16="http://schemas.microsoft.com/office/drawing/2014/main" id="{89B120F1-8DAF-401D-B04C-DDDA9F604246}"/>
              </a:ext>
            </a:extLst>
          </p:cNvPr>
          <p:cNvPicPr>
            <a:picLocks noChangeAspect="1"/>
          </p:cNvPicPr>
          <p:nvPr/>
        </p:nvPicPr>
        <p:blipFill>
          <a:blip r:embed="rId3"/>
          <a:stretch>
            <a:fillRect/>
          </a:stretch>
        </p:blipFill>
        <p:spPr>
          <a:xfrm>
            <a:off x="3003496" y="1517918"/>
            <a:ext cx="7259063" cy="4629796"/>
          </a:xfrm>
          <a:prstGeom prst="rect">
            <a:avLst/>
          </a:prstGeom>
        </p:spPr>
      </p:pic>
    </p:spTree>
    <p:extLst>
      <p:ext uri="{BB962C8B-B14F-4D97-AF65-F5344CB8AC3E}">
        <p14:creationId xmlns:p14="http://schemas.microsoft.com/office/powerpoint/2010/main" val="1136175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arcador de fecha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C08C003A-3D37-4B7B-B0D0-F7AAC1271AAA}" type="datetime1">
              <a:rPr kumimoji="0" lang="es-ES" sz="900" b="0" i="0" u="none" strike="noStrike" kern="1200" cap="none" spc="0" normalizeH="0" baseline="0" noProof="0" smtClean="0">
                <a:ln>
                  <a:noFill/>
                </a:ln>
                <a:solidFill>
                  <a:prstClr val="black">
                    <a:tint val="75000"/>
                  </a:prstClr>
                </a:solidFill>
                <a:effectLst/>
                <a:uLnTx/>
                <a:uFillTx/>
                <a:latin typeface="Biome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23/03/2022</a:t>
            </a:fld>
            <a:endParaRPr kumimoji="0" lang="es-ES" sz="900" b="0" i="0" u="none" strike="noStrike" kern="1200" cap="none" spc="0" normalizeH="0" baseline="0" noProof="0">
              <a:ln>
                <a:noFill/>
              </a:ln>
              <a:solidFill>
                <a:prstClr val="black">
                  <a:tint val="75000"/>
                </a:prstClr>
              </a:solidFill>
              <a:effectLst/>
              <a:uLnTx/>
              <a:uFillTx/>
              <a:latin typeface="Biome Light"/>
              <a:ea typeface="+mn-ea"/>
              <a:cs typeface="+mn-cs"/>
            </a:endParaRPr>
          </a:p>
        </p:txBody>
      </p:sp>
      <p:sp>
        <p:nvSpPr>
          <p:cNvPr id="35" name="Marcador de número de diapositiva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s-ES" sz="900" b="0" i="0" u="none" strike="noStrike" kern="1200" cap="none" spc="0" normalizeH="0" baseline="0" noProof="0" smtClean="0">
                <a:ln>
                  <a:noFill/>
                </a:ln>
                <a:solidFill>
                  <a:prstClr val="black">
                    <a:tint val="75000"/>
                  </a:prstClr>
                </a:solidFill>
                <a:effectLst/>
                <a:uLnTx/>
                <a:uFillTx/>
                <a:latin typeface="Biome Light" panose="020B0303030204020804" pitchFamily="34" charset="0"/>
                <a:ea typeface="+mn-ea"/>
                <a:cs typeface="Biome Light" panose="020B03030302040208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s-ES" sz="900" b="0" i="0" u="none" strike="noStrike" kern="1200" cap="none" spc="0" normalizeH="0" baseline="0" noProof="0">
              <a:ln>
                <a:noFill/>
              </a:ln>
              <a:solidFill>
                <a:prstClr val="black">
                  <a:tint val="75000"/>
                </a:prstClr>
              </a:solidFill>
              <a:effectLst/>
              <a:uLnTx/>
              <a:uFillTx/>
              <a:latin typeface="Biome Light" panose="020B0303030204020804" pitchFamily="34" charset="0"/>
              <a:ea typeface="+mn-ea"/>
              <a:cs typeface="Biome Light" panose="020B0303030204020804" pitchFamily="34" charset="0"/>
            </a:endParaRPr>
          </a:p>
        </p:txBody>
      </p:sp>
      <p:pic>
        <p:nvPicPr>
          <p:cNvPr id="3" name="Elementos multimedia en línea 2" title="Qué es Google Dorking, Dorks y Búsquedas Avanzadas -  Tutorial de Google Hacking en Español 🌐">
            <a:hlinkClick r:id="" action="ppaction://media"/>
            <a:extLst>
              <a:ext uri="{FF2B5EF4-FFF2-40B4-BE49-F238E27FC236}">
                <a16:creationId xmlns:a16="http://schemas.microsoft.com/office/drawing/2014/main" id="{DBEE1E27-1327-4B9D-B6C9-E0D06F81DFED}"/>
              </a:ext>
            </a:extLst>
          </p:cNvPr>
          <p:cNvPicPr>
            <a:picLocks noRot="1" noChangeAspect="1"/>
          </p:cNvPicPr>
          <p:nvPr>
            <a:videoFile r:link="rId1"/>
          </p:nvPr>
        </p:nvPicPr>
        <p:blipFill>
          <a:blip r:embed="rId4"/>
          <a:stretch>
            <a:fillRect/>
          </a:stretch>
        </p:blipFill>
        <p:spPr>
          <a:xfrm>
            <a:off x="348086" y="181428"/>
            <a:ext cx="11495829" cy="6495143"/>
          </a:xfrm>
          <a:prstGeom prst="rect">
            <a:avLst/>
          </a:prstGeom>
        </p:spPr>
      </p:pic>
    </p:spTree>
    <p:extLst>
      <p:ext uri="{BB962C8B-B14F-4D97-AF65-F5344CB8AC3E}">
        <p14:creationId xmlns:p14="http://schemas.microsoft.com/office/powerpoint/2010/main" val="279436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manual de seguridad?</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a:t>
            </a:fld>
            <a:endParaRPr lang="es-ES"/>
          </a:p>
        </p:txBody>
      </p:sp>
      <p:sp>
        <p:nvSpPr>
          <p:cNvPr id="10" name="Marcador de contenido 2">
            <a:extLst>
              <a:ext uri="{FF2B5EF4-FFF2-40B4-BE49-F238E27FC236}">
                <a16:creationId xmlns:a16="http://schemas.microsoft.com/office/drawing/2014/main" id="{961B3927-B1F0-4ADD-A3DC-A8C2DDC926FD}"/>
              </a:ext>
            </a:extLst>
          </p:cNvPr>
          <p:cNvSpPr>
            <a:spLocks noGrp="1"/>
          </p:cNvSpPr>
          <p:nvPr>
            <p:ph type="body" sz="quarter" idx="11"/>
          </p:nvPr>
        </p:nvSpPr>
        <p:spPr>
          <a:xfrm>
            <a:off x="914512" y="2000250"/>
            <a:ext cx="10033121" cy="3398838"/>
          </a:xfrm>
        </p:spPr>
        <p:txBody>
          <a:bodyPr rtlCol="0">
            <a:normAutofit/>
          </a:bodyPr>
          <a:lstStyle/>
          <a:p>
            <a:pPr rtl="0"/>
            <a:r>
              <a:rPr lang="es-ES" dirty="0"/>
              <a:t>Los pasos para elaborar un manual de seguridad deben ser al menos:</a:t>
            </a:r>
          </a:p>
          <a:p>
            <a:pPr marL="342900" indent="-342900" rtl="0">
              <a:buFont typeface="Wingdings" panose="05000000000000000000" pitchFamily="2" charset="2"/>
              <a:buChar char="q"/>
            </a:pPr>
            <a:r>
              <a:rPr lang="es-ES" dirty="0"/>
              <a:t>Formar un equipo integrado por personas de diferentes departamentos de la organización.</a:t>
            </a:r>
          </a:p>
          <a:p>
            <a:pPr marL="342900" indent="-342900" rtl="0">
              <a:buFont typeface="Wingdings" panose="05000000000000000000" pitchFamily="2" charset="2"/>
              <a:buChar char="q"/>
            </a:pPr>
            <a:r>
              <a:rPr lang="es-ES" sz="2400" b="1" dirty="0"/>
              <a:t>Elaborar el documento.</a:t>
            </a:r>
          </a:p>
        </p:txBody>
      </p:sp>
      <p:sp>
        <p:nvSpPr>
          <p:cNvPr id="11" name="Marcador de contenido 2">
            <a:extLst>
              <a:ext uri="{FF2B5EF4-FFF2-40B4-BE49-F238E27FC236}">
                <a16:creationId xmlns:a16="http://schemas.microsoft.com/office/drawing/2014/main" id="{F891B84D-3142-4FAE-9BD6-1C20AF7CFB3C}"/>
              </a:ext>
            </a:extLst>
          </p:cNvPr>
          <p:cNvSpPr txBox="1">
            <a:spLocks/>
          </p:cNvSpPr>
          <p:nvPr/>
        </p:nvSpPr>
        <p:spPr>
          <a:xfrm>
            <a:off x="5169159" y="3415004"/>
            <a:ext cx="6889491" cy="33988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s-ES" b="1" dirty="0"/>
              <a:t>Los factores humanos.</a:t>
            </a:r>
          </a:p>
          <a:p>
            <a:pPr marL="342900" indent="-342900">
              <a:buFont typeface="Wingdings" panose="05000000000000000000" pitchFamily="2" charset="2"/>
              <a:buChar char="§"/>
            </a:pPr>
            <a:r>
              <a:rPr lang="es-ES" b="1" dirty="0"/>
              <a:t>Los factores tecnológicos.</a:t>
            </a:r>
          </a:p>
          <a:p>
            <a:pPr marL="342900" indent="-342900">
              <a:buFont typeface="Wingdings" panose="05000000000000000000" pitchFamily="2" charset="2"/>
              <a:buChar char="§"/>
            </a:pPr>
            <a:r>
              <a:rPr lang="es-ES" b="1" dirty="0"/>
              <a:t>La legislación vigente.</a:t>
            </a:r>
          </a:p>
          <a:p>
            <a:pPr marL="342900" indent="-342900">
              <a:buFont typeface="Wingdings" panose="05000000000000000000" pitchFamily="2" charset="2"/>
              <a:buChar char="§"/>
            </a:pPr>
            <a:r>
              <a:rPr lang="es-ES" b="1" dirty="0"/>
              <a:t>Los criterios que determinen la responsabilidad de cada usuario.</a:t>
            </a:r>
          </a:p>
          <a:p>
            <a:pPr marL="342900" indent="-342900">
              <a:buFont typeface="Wingdings" panose="05000000000000000000" pitchFamily="2" charset="2"/>
              <a:buChar char="§"/>
            </a:pPr>
            <a:r>
              <a:rPr lang="es-ES" b="1" dirty="0"/>
              <a:t>Los criterios de actuación.</a:t>
            </a:r>
          </a:p>
        </p:txBody>
      </p:sp>
      <p:sp>
        <p:nvSpPr>
          <p:cNvPr id="8" name="Rectángulo 7">
            <a:extLst>
              <a:ext uri="{FF2B5EF4-FFF2-40B4-BE49-F238E27FC236}">
                <a16:creationId xmlns:a16="http://schemas.microsoft.com/office/drawing/2014/main" id="{C153A9D2-87F5-4A32-8C36-2AB56D1B80A6}"/>
              </a:ext>
            </a:extLst>
          </p:cNvPr>
          <p:cNvSpPr/>
          <p:nvPr/>
        </p:nvSpPr>
        <p:spPr>
          <a:xfrm>
            <a:off x="816040" y="2754924"/>
            <a:ext cx="9934022" cy="801686"/>
          </a:xfrm>
          <a:prstGeom prst="rect">
            <a:avLst/>
          </a:prstGeom>
          <a:solidFill>
            <a:srgbClr val="F2F1EE">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Tree>
    <p:extLst>
      <p:ext uri="{BB962C8B-B14F-4D97-AF65-F5344CB8AC3E}">
        <p14:creationId xmlns:p14="http://schemas.microsoft.com/office/powerpoint/2010/main" val="3836140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60</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vulnerabilidades del sistema</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Modificación del tráfico y las tablas de enrutamiento.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Contra usuarios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0" name="Rectángulo 9">
            <a:extLst>
              <a:ext uri="{FF2B5EF4-FFF2-40B4-BE49-F238E27FC236}">
                <a16:creationId xmlns:a16="http://schemas.microsoft.com/office/drawing/2014/main" id="{6DFC2BDA-CCA9-4781-A2E0-B3BBD76661B9}"/>
              </a:ext>
            </a:extLst>
          </p:cNvPr>
          <p:cNvSpPr/>
          <p:nvPr/>
        </p:nvSpPr>
        <p:spPr>
          <a:xfrm>
            <a:off x="1021443" y="3323111"/>
            <a:ext cx="9038380" cy="2959500"/>
          </a:xfrm>
          <a:prstGeom prst="rect">
            <a:avLst/>
          </a:prstGeom>
          <a:solidFill>
            <a:srgbClr val="F2F1EE">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1021443" y="2524345"/>
            <a:ext cx="10764156" cy="432941"/>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914512" y="3647194"/>
            <a:ext cx="9782024" cy="193899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Los ataques que aprovechan las vulnerabilidades del sistema se basan en programas que se diseñan de manera específica para aprovechar una determinada vulnerabilidad.</a:t>
            </a:r>
          </a:p>
          <a:p>
            <a:pPr marR="0" lvl="0" algn="just" defTabSz="914400" rtl="0" eaLnBrk="1" fontAlgn="auto" latinLnBrk="0" hangingPunct="1">
              <a:lnSpc>
                <a:spcPct val="100000"/>
              </a:lnSpc>
              <a:spcBef>
                <a:spcPts val="0"/>
              </a:spcBef>
              <a:spcAft>
                <a:spcPts val="0"/>
              </a:spcAft>
              <a:buClrTx/>
              <a:buSzTx/>
              <a:tabLst/>
              <a:defRPr/>
            </a:pPr>
            <a:endParaRPr lang="es-ES" sz="2400" dirty="0">
              <a:solidFill>
                <a:srgbClr val="C0C9C2">
                  <a:lumMod val="50000"/>
                </a:srgbClr>
              </a:solidFill>
              <a:latin typeface="Biome Light"/>
            </a:endParaRPr>
          </a:p>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Estos programas reciben el nombre de </a:t>
            </a:r>
            <a:r>
              <a:rPr lang="es-ES" sz="2400" b="1" dirty="0" err="1">
                <a:solidFill>
                  <a:srgbClr val="C0C9C2">
                    <a:lumMod val="50000"/>
                  </a:srgbClr>
                </a:solidFill>
                <a:latin typeface="Biome Light"/>
              </a:rPr>
              <a:t>exploits</a:t>
            </a:r>
            <a:r>
              <a:rPr lang="es-ES" sz="2400" dirty="0">
                <a:solidFill>
                  <a:srgbClr val="C0C9C2">
                    <a:lumMod val="50000"/>
                  </a:srgbClr>
                </a:solidFill>
                <a:latin typeface="Biome Light"/>
              </a:rPr>
              <a:t>.</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Tree>
    <p:extLst>
      <p:ext uri="{BB962C8B-B14F-4D97-AF65-F5344CB8AC3E}">
        <p14:creationId xmlns:p14="http://schemas.microsoft.com/office/powerpoint/2010/main" val="1443653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61</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Modificación del tráfico y las tablas de enrutamiento.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Contra usuarios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0" name="Rectángulo 9">
            <a:extLst>
              <a:ext uri="{FF2B5EF4-FFF2-40B4-BE49-F238E27FC236}">
                <a16:creationId xmlns:a16="http://schemas.microsoft.com/office/drawing/2014/main" id="{6DFC2BDA-CCA9-4781-A2E0-B3BBD76661B9}"/>
              </a:ext>
            </a:extLst>
          </p:cNvPr>
          <p:cNvSpPr/>
          <p:nvPr/>
        </p:nvSpPr>
        <p:spPr>
          <a:xfrm>
            <a:off x="914512" y="3739261"/>
            <a:ext cx="9038380" cy="2959500"/>
          </a:xfrm>
          <a:prstGeom prst="rect">
            <a:avLst/>
          </a:prstGeom>
          <a:solidFill>
            <a:srgbClr val="F2F1EE">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1161143" y="2629384"/>
            <a:ext cx="10499920" cy="699706"/>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914512" y="4042709"/>
            <a:ext cx="9782024" cy="830997"/>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Es un tipo de ataque que tiene como objetivo el robo de información</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Tree>
    <p:extLst>
      <p:ext uri="{BB962C8B-B14F-4D97-AF65-F5344CB8AC3E}">
        <p14:creationId xmlns:p14="http://schemas.microsoft.com/office/powerpoint/2010/main" val="2426074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62</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Modificación del tráfico y las tablas de enrutamiento.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Contra usuarios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0" name="Rectángulo 9">
            <a:extLst>
              <a:ext uri="{FF2B5EF4-FFF2-40B4-BE49-F238E27FC236}">
                <a16:creationId xmlns:a16="http://schemas.microsoft.com/office/drawing/2014/main" id="{6DFC2BDA-CCA9-4781-A2E0-B3BBD76661B9}"/>
              </a:ext>
            </a:extLst>
          </p:cNvPr>
          <p:cNvSpPr/>
          <p:nvPr/>
        </p:nvSpPr>
        <p:spPr>
          <a:xfrm>
            <a:off x="914512" y="3739261"/>
            <a:ext cx="9038380" cy="2959500"/>
          </a:xfrm>
          <a:prstGeom prst="rect">
            <a:avLst/>
          </a:prstGeom>
          <a:solidFill>
            <a:srgbClr val="F2F1EE">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1161143" y="2629384"/>
            <a:ext cx="10499920" cy="699706"/>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914512" y="4042709"/>
            <a:ext cx="9782024" cy="156966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Es un tipo de ataque que tiene como objetivo el robo de información</a:t>
            </a:r>
          </a:p>
          <a:p>
            <a:pPr marR="0" lvl="0" algn="just"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3" name="Rectángulo: esquinas redondeadas 12">
            <a:extLst>
              <a:ext uri="{FF2B5EF4-FFF2-40B4-BE49-F238E27FC236}">
                <a16:creationId xmlns:a16="http://schemas.microsoft.com/office/drawing/2014/main" id="{EAC000AC-E8B5-4205-81D9-84C03824B551}"/>
              </a:ext>
            </a:extLst>
          </p:cNvPr>
          <p:cNvSpPr/>
          <p:nvPr/>
        </p:nvSpPr>
        <p:spPr>
          <a:xfrm>
            <a:off x="3130605" y="4575693"/>
            <a:ext cx="8724844" cy="20733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400" b="1" dirty="0">
              <a:solidFill>
                <a:schemeClr val="accent2">
                  <a:lumMod val="50000"/>
                </a:schemeClr>
              </a:solidFill>
            </a:endParaRPr>
          </a:p>
        </p:txBody>
      </p:sp>
      <p:sp>
        <p:nvSpPr>
          <p:cNvPr id="17" name="CuadroTexto 16">
            <a:extLst>
              <a:ext uri="{FF2B5EF4-FFF2-40B4-BE49-F238E27FC236}">
                <a16:creationId xmlns:a16="http://schemas.microsoft.com/office/drawing/2014/main" id="{54624801-8272-4676-BCEF-5080F82FEFBA}"/>
              </a:ext>
            </a:extLst>
          </p:cNvPr>
          <p:cNvSpPr txBox="1"/>
          <p:nvPr/>
        </p:nvSpPr>
        <p:spPr>
          <a:xfrm>
            <a:off x="3801616" y="5088265"/>
            <a:ext cx="7382821" cy="830997"/>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Una solución es encriptar la información, por ejemplo, usando con </a:t>
            </a:r>
            <a:r>
              <a:rPr lang="es-ES" sz="2400" b="1" dirty="0">
                <a:solidFill>
                  <a:srgbClr val="C0C9C2">
                    <a:lumMod val="50000"/>
                  </a:srgbClr>
                </a:solidFill>
                <a:latin typeface="Biome Light"/>
              </a:rPr>
              <a:t>PGP</a:t>
            </a:r>
            <a:r>
              <a:rPr lang="es-ES" sz="2400" dirty="0">
                <a:solidFill>
                  <a:srgbClr val="C0C9C2">
                    <a:lumMod val="50000"/>
                  </a:srgbClr>
                </a:solidFill>
                <a:latin typeface="Biome Light"/>
              </a:rPr>
              <a:t> o S\MIME.</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Tree>
    <p:extLst>
      <p:ext uri="{BB962C8B-B14F-4D97-AF65-F5344CB8AC3E}">
        <p14:creationId xmlns:p14="http://schemas.microsoft.com/office/powerpoint/2010/main" val="3114593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63</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Modificación del tráfico y las tablas de enrutamiento.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Contra usuarios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0" name="Rectángulo 9">
            <a:extLst>
              <a:ext uri="{FF2B5EF4-FFF2-40B4-BE49-F238E27FC236}">
                <a16:creationId xmlns:a16="http://schemas.microsoft.com/office/drawing/2014/main" id="{6DFC2BDA-CCA9-4781-A2E0-B3BBD76661B9}"/>
              </a:ext>
            </a:extLst>
          </p:cNvPr>
          <p:cNvSpPr/>
          <p:nvPr/>
        </p:nvSpPr>
        <p:spPr>
          <a:xfrm>
            <a:off x="914512" y="3739261"/>
            <a:ext cx="9038380" cy="2959500"/>
          </a:xfrm>
          <a:prstGeom prst="rect">
            <a:avLst/>
          </a:prstGeom>
          <a:solidFill>
            <a:srgbClr val="F2F1EE">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1161143" y="2629384"/>
            <a:ext cx="10499920" cy="699706"/>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914512" y="4042709"/>
            <a:ext cx="9782024" cy="156966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Es un tipo de ataque que tiene como objetivo el robo de información</a:t>
            </a:r>
          </a:p>
          <a:p>
            <a:pPr marR="0" lvl="0" algn="just"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3" name="Rectángulo: esquinas redondeadas 12">
            <a:extLst>
              <a:ext uri="{FF2B5EF4-FFF2-40B4-BE49-F238E27FC236}">
                <a16:creationId xmlns:a16="http://schemas.microsoft.com/office/drawing/2014/main" id="{EAC000AC-E8B5-4205-81D9-84C03824B551}"/>
              </a:ext>
            </a:extLst>
          </p:cNvPr>
          <p:cNvSpPr/>
          <p:nvPr/>
        </p:nvSpPr>
        <p:spPr>
          <a:xfrm>
            <a:off x="3130605" y="4575693"/>
            <a:ext cx="8724844" cy="20733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400" b="1" dirty="0">
              <a:solidFill>
                <a:schemeClr val="accent2">
                  <a:lumMod val="50000"/>
                </a:schemeClr>
              </a:solidFill>
            </a:endParaRPr>
          </a:p>
        </p:txBody>
      </p:sp>
      <p:sp>
        <p:nvSpPr>
          <p:cNvPr id="17" name="CuadroTexto 16">
            <a:extLst>
              <a:ext uri="{FF2B5EF4-FFF2-40B4-BE49-F238E27FC236}">
                <a16:creationId xmlns:a16="http://schemas.microsoft.com/office/drawing/2014/main" id="{54624801-8272-4676-BCEF-5080F82FEFBA}"/>
              </a:ext>
            </a:extLst>
          </p:cNvPr>
          <p:cNvSpPr txBox="1"/>
          <p:nvPr/>
        </p:nvSpPr>
        <p:spPr>
          <a:xfrm>
            <a:off x="3801616" y="5088265"/>
            <a:ext cx="7382821" cy="830997"/>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Una solución es encriptar la información, por ejemplo, usando con </a:t>
            </a:r>
            <a:r>
              <a:rPr lang="es-ES" sz="2400" b="1" dirty="0">
                <a:solidFill>
                  <a:srgbClr val="C0C9C2">
                    <a:lumMod val="50000"/>
                  </a:srgbClr>
                </a:solidFill>
                <a:latin typeface="Biome Light"/>
              </a:rPr>
              <a:t>PGP</a:t>
            </a:r>
            <a:r>
              <a:rPr lang="es-ES" sz="2400" dirty="0">
                <a:solidFill>
                  <a:srgbClr val="C0C9C2">
                    <a:lumMod val="50000"/>
                  </a:srgbClr>
                </a:solidFill>
                <a:latin typeface="Biome Light"/>
              </a:rPr>
              <a:t> o S\MIME.</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pic>
        <p:nvPicPr>
          <p:cNvPr id="2" name="Imagen 1">
            <a:extLst>
              <a:ext uri="{FF2B5EF4-FFF2-40B4-BE49-F238E27FC236}">
                <a16:creationId xmlns:a16="http://schemas.microsoft.com/office/drawing/2014/main" id="{2BCEE255-FADD-4D37-AFC4-0A0FFB44B683}"/>
              </a:ext>
            </a:extLst>
          </p:cNvPr>
          <p:cNvPicPr>
            <a:picLocks noChangeAspect="1"/>
          </p:cNvPicPr>
          <p:nvPr/>
        </p:nvPicPr>
        <p:blipFill rotWithShape="1">
          <a:blip r:embed="rId3"/>
          <a:srcRect t="6897" r="-349"/>
          <a:stretch/>
        </p:blipFill>
        <p:spPr>
          <a:xfrm>
            <a:off x="832371" y="4926203"/>
            <a:ext cx="2743200" cy="15607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4421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64</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341632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Modificación del tráfico y las tablas de enrutamiento.</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Contra usuarios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0" name="Rectángulo 9">
            <a:extLst>
              <a:ext uri="{FF2B5EF4-FFF2-40B4-BE49-F238E27FC236}">
                <a16:creationId xmlns:a16="http://schemas.microsoft.com/office/drawing/2014/main" id="{6DFC2BDA-CCA9-4781-A2E0-B3BBD76661B9}"/>
              </a:ext>
            </a:extLst>
          </p:cNvPr>
          <p:cNvSpPr/>
          <p:nvPr/>
        </p:nvSpPr>
        <p:spPr>
          <a:xfrm>
            <a:off x="914512" y="3739261"/>
            <a:ext cx="9038380" cy="2959500"/>
          </a:xfrm>
          <a:prstGeom prst="rect">
            <a:avLst/>
          </a:prstGeom>
          <a:solidFill>
            <a:srgbClr val="F2F1EE">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1161143" y="2629384"/>
            <a:ext cx="10499920" cy="699706"/>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914512" y="4042709"/>
            <a:ext cx="9782024" cy="156966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Es un tipo de ataque que tiene como objetivo el robo de información</a:t>
            </a:r>
          </a:p>
          <a:p>
            <a:pPr marR="0" lvl="0" algn="just"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3" name="Rectángulo: esquinas redondeadas 12">
            <a:extLst>
              <a:ext uri="{FF2B5EF4-FFF2-40B4-BE49-F238E27FC236}">
                <a16:creationId xmlns:a16="http://schemas.microsoft.com/office/drawing/2014/main" id="{EAC000AC-E8B5-4205-81D9-84C03824B551}"/>
              </a:ext>
            </a:extLst>
          </p:cNvPr>
          <p:cNvSpPr/>
          <p:nvPr/>
        </p:nvSpPr>
        <p:spPr>
          <a:xfrm>
            <a:off x="3130605" y="4575693"/>
            <a:ext cx="8724844" cy="20733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400" b="1" dirty="0">
              <a:solidFill>
                <a:schemeClr val="accent2">
                  <a:lumMod val="50000"/>
                </a:schemeClr>
              </a:solidFill>
            </a:endParaRPr>
          </a:p>
        </p:txBody>
      </p:sp>
      <p:sp>
        <p:nvSpPr>
          <p:cNvPr id="17" name="CuadroTexto 16">
            <a:extLst>
              <a:ext uri="{FF2B5EF4-FFF2-40B4-BE49-F238E27FC236}">
                <a16:creationId xmlns:a16="http://schemas.microsoft.com/office/drawing/2014/main" id="{54624801-8272-4676-BCEF-5080F82FEFBA}"/>
              </a:ext>
            </a:extLst>
          </p:cNvPr>
          <p:cNvSpPr txBox="1"/>
          <p:nvPr/>
        </p:nvSpPr>
        <p:spPr>
          <a:xfrm>
            <a:off x="3801616" y="5088265"/>
            <a:ext cx="7382821" cy="830997"/>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Una solución es encriptar la información, por ejemplo, usando con </a:t>
            </a:r>
            <a:r>
              <a:rPr lang="es-ES" sz="2400" b="1" dirty="0">
                <a:solidFill>
                  <a:srgbClr val="C0C9C2">
                    <a:lumMod val="50000"/>
                  </a:srgbClr>
                </a:solidFill>
                <a:latin typeface="Biome Light"/>
              </a:rPr>
              <a:t>PGP</a:t>
            </a:r>
            <a:r>
              <a:rPr lang="es-ES" sz="2400" dirty="0">
                <a:solidFill>
                  <a:srgbClr val="C0C9C2">
                    <a:lumMod val="50000"/>
                  </a:srgbClr>
                </a:solidFill>
                <a:latin typeface="Biome Light"/>
              </a:rPr>
              <a:t> o S\MIME.</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pic>
        <p:nvPicPr>
          <p:cNvPr id="2" name="Imagen 1">
            <a:extLst>
              <a:ext uri="{FF2B5EF4-FFF2-40B4-BE49-F238E27FC236}">
                <a16:creationId xmlns:a16="http://schemas.microsoft.com/office/drawing/2014/main" id="{2BCEE255-FADD-4D37-AFC4-0A0FFB44B683}"/>
              </a:ext>
            </a:extLst>
          </p:cNvPr>
          <p:cNvPicPr>
            <a:picLocks noChangeAspect="1"/>
          </p:cNvPicPr>
          <p:nvPr/>
        </p:nvPicPr>
        <p:blipFill rotWithShape="1">
          <a:blip r:embed="rId3"/>
          <a:srcRect t="6897" r="-349"/>
          <a:stretch/>
        </p:blipFill>
        <p:spPr>
          <a:xfrm>
            <a:off x="832371" y="4926203"/>
            <a:ext cx="2743200" cy="1560779"/>
          </a:xfrm>
          <a:prstGeom prst="rect">
            <a:avLst/>
          </a:prstGeom>
          <a:ln>
            <a:noFill/>
          </a:ln>
          <a:effectLst>
            <a:outerShdw blurRad="292100" dist="139700" dir="2700000" algn="tl" rotWithShape="0">
              <a:srgbClr val="333333">
                <a:alpha val="65000"/>
              </a:srgbClr>
            </a:outerShdw>
          </a:effectLst>
        </p:spPr>
      </p:pic>
      <p:pic>
        <p:nvPicPr>
          <p:cNvPr id="5" name="Imagen 4" descr="Icono&#10;&#10;Descripción generada automáticamente con confianza baja">
            <a:extLst>
              <a:ext uri="{FF2B5EF4-FFF2-40B4-BE49-F238E27FC236}">
                <a16:creationId xmlns:a16="http://schemas.microsoft.com/office/drawing/2014/main" id="{40587817-392D-4CCC-8EE5-D0A354F190D5}"/>
              </a:ext>
            </a:extLst>
          </p:cNvPr>
          <p:cNvPicPr>
            <a:picLocks noChangeAspect="1"/>
          </p:cNvPicPr>
          <p:nvPr/>
        </p:nvPicPr>
        <p:blipFill>
          <a:blip r:embed="rId4"/>
          <a:stretch>
            <a:fillRect/>
          </a:stretch>
        </p:blipFill>
        <p:spPr>
          <a:xfrm>
            <a:off x="9258990" y="73356"/>
            <a:ext cx="2602218" cy="2602218"/>
          </a:xfrm>
          <a:prstGeom prst="rect">
            <a:avLst/>
          </a:prstGeom>
        </p:spPr>
      </p:pic>
    </p:spTree>
    <p:extLst>
      <p:ext uri="{BB962C8B-B14F-4D97-AF65-F5344CB8AC3E}">
        <p14:creationId xmlns:p14="http://schemas.microsoft.com/office/powerpoint/2010/main" val="2571396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65</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156966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p:txBody>
      </p:sp>
      <p:sp>
        <p:nvSpPr>
          <p:cNvPr id="11" name="Rectángulo 10">
            <a:extLst>
              <a:ext uri="{FF2B5EF4-FFF2-40B4-BE49-F238E27FC236}">
                <a16:creationId xmlns:a16="http://schemas.microsoft.com/office/drawing/2014/main" id="{293B9E44-0D40-437D-9EBA-BEAC47886FC7}"/>
              </a:ext>
            </a:extLst>
          </p:cNvPr>
          <p:cNvSpPr/>
          <p:nvPr/>
        </p:nvSpPr>
        <p:spPr>
          <a:xfrm>
            <a:off x="1023711" y="2064405"/>
            <a:ext cx="10499920" cy="1672144"/>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584072" y="4232504"/>
            <a:ext cx="11023856" cy="193899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Se enmascaran las direcciones </a:t>
            </a:r>
            <a:r>
              <a:rPr lang="es-ES" sz="2400" b="1" dirty="0">
                <a:solidFill>
                  <a:srgbClr val="C0C9C2">
                    <a:lumMod val="50000"/>
                  </a:srgbClr>
                </a:solidFill>
                <a:latin typeface="Biome Light"/>
              </a:rPr>
              <a:t>MAC</a:t>
            </a:r>
            <a:r>
              <a:rPr lang="es-ES" sz="2400" dirty="0">
                <a:solidFill>
                  <a:srgbClr val="C0C9C2">
                    <a:lumMod val="50000"/>
                  </a:srgbClr>
                </a:solidFill>
                <a:latin typeface="Biome Light"/>
              </a:rPr>
              <a:t> (ARP </a:t>
            </a:r>
            <a:r>
              <a:rPr lang="es-ES" sz="2400" dirty="0" err="1">
                <a:solidFill>
                  <a:srgbClr val="C0C9C2">
                    <a:lumMod val="50000"/>
                  </a:srgbClr>
                </a:solidFill>
                <a:latin typeface="Biome Light"/>
              </a:rPr>
              <a:t>Spoofing</a:t>
            </a:r>
            <a:r>
              <a:rPr lang="es-ES" sz="2400" dirty="0">
                <a:solidFill>
                  <a:srgbClr val="C0C9C2">
                    <a:lumMod val="50000"/>
                  </a:srgbClr>
                </a:solidFill>
                <a:latin typeface="Biome Light"/>
              </a:rPr>
              <a:t>) </a:t>
            </a:r>
          </a:p>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Se enmascaran las direcciones </a:t>
            </a:r>
            <a:r>
              <a:rPr lang="es-ES" sz="2400" b="1" dirty="0">
                <a:solidFill>
                  <a:srgbClr val="C0C9C2">
                    <a:lumMod val="50000"/>
                  </a:srgbClr>
                </a:solidFill>
                <a:latin typeface="Biome Light"/>
              </a:rPr>
              <a:t>IP</a:t>
            </a:r>
            <a:r>
              <a:rPr lang="es-ES" sz="2400" dirty="0">
                <a:solidFill>
                  <a:srgbClr val="C0C9C2">
                    <a:lumMod val="50000"/>
                  </a:srgbClr>
                </a:solidFill>
                <a:latin typeface="Biome Light"/>
              </a:rPr>
              <a:t> (IP </a:t>
            </a:r>
            <a:r>
              <a:rPr lang="es-ES" sz="2400" dirty="0" err="1">
                <a:solidFill>
                  <a:srgbClr val="C0C9C2">
                    <a:lumMod val="50000"/>
                  </a:srgbClr>
                </a:solidFill>
                <a:latin typeface="Biome Light"/>
              </a:rPr>
              <a:t>Spoofing</a:t>
            </a:r>
            <a:r>
              <a:rPr lang="es-ES" sz="2400" dirty="0">
                <a:solidFill>
                  <a:srgbClr val="C0C9C2">
                    <a:lumMod val="50000"/>
                  </a:srgbClr>
                </a:solidFill>
                <a:latin typeface="Biome Light"/>
              </a:rPr>
              <a:t>).</a:t>
            </a:r>
          </a:p>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Se produce una </a:t>
            </a:r>
            <a:r>
              <a:rPr lang="es-ES" sz="2400" b="1" dirty="0">
                <a:solidFill>
                  <a:srgbClr val="C0C9C2">
                    <a:lumMod val="50000"/>
                  </a:srgbClr>
                </a:solidFill>
                <a:latin typeface="Biome Light"/>
              </a:rPr>
              <a:t>traducción falsa de los servidores DNS </a:t>
            </a:r>
            <a:r>
              <a:rPr lang="es-ES" sz="2400" dirty="0">
                <a:solidFill>
                  <a:srgbClr val="C0C9C2">
                    <a:lumMod val="50000"/>
                  </a:srgbClr>
                </a:solidFill>
                <a:latin typeface="Biome Light"/>
              </a:rPr>
              <a:t>(DNS </a:t>
            </a:r>
            <a:r>
              <a:rPr lang="es-ES" sz="2400" dirty="0" err="1">
                <a:solidFill>
                  <a:srgbClr val="C0C9C2">
                    <a:lumMod val="50000"/>
                  </a:srgbClr>
                </a:solidFill>
                <a:latin typeface="Biome Light"/>
              </a:rPr>
              <a:t>Spoofing</a:t>
            </a:r>
            <a:r>
              <a:rPr lang="es-ES" sz="2400" dirty="0">
                <a:solidFill>
                  <a:srgbClr val="C0C9C2">
                    <a:lumMod val="50000"/>
                  </a:srgbClr>
                </a:solidFill>
                <a:latin typeface="Biome Light"/>
              </a:rPr>
              <a:t>).</a:t>
            </a:r>
          </a:p>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Se produce un envío de </a:t>
            </a:r>
            <a:r>
              <a:rPr lang="es-ES" sz="2400" b="1" dirty="0">
                <a:solidFill>
                  <a:srgbClr val="C0C9C2">
                    <a:lumMod val="50000"/>
                  </a:srgbClr>
                </a:solidFill>
                <a:latin typeface="Biome Light"/>
              </a:rPr>
              <a:t>mensajes con remitentes falsos </a:t>
            </a:r>
            <a:r>
              <a:rPr lang="es-ES" sz="2400" dirty="0">
                <a:solidFill>
                  <a:srgbClr val="C0C9C2">
                    <a:lumMod val="50000"/>
                  </a:srgbClr>
                </a:solidFill>
                <a:latin typeface="Biome Light"/>
              </a:rPr>
              <a:t>(SMTP </a:t>
            </a:r>
            <a:r>
              <a:rPr lang="es-ES" sz="2400" dirty="0" err="1">
                <a:solidFill>
                  <a:srgbClr val="C0C9C2">
                    <a:lumMod val="50000"/>
                  </a:srgbClr>
                </a:solidFill>
                <a:latin typeface="Biome Light"/>
              </a:rPr>
              <a:t>Spoofing</a:t>
            </a:r>
            <a:r>
              <a:rPr lang="es-ES" sz="2400" dirty="0">
                <a:solidFill>
                  <a:srgbClr val="C0C9C2">
                    <a:lumMod val="50000"/>
                  </a:srgbClr>
                </a:solidFill>
                <a:latin typeface="Biome Light"/>
              </a:rPr>
              <a:t>).</a:t>
            </a:r>
          </a:p>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Se </a:t>
            </a:r>
            <a:r>
              <a:rPr lang="es-ES" sz="2400" b="1" dirty="0">
                <a:solidFill>
                  <a:srgbClr val="C0C9C2">
                    <a:lumMod val="50000"/>
                  </a:srgbClr>
                </a:solidFill>
                <a:latin typeface="Biome Light"/>
              </a:rPr>
              <a:t>capturan</a:t>
            </a:r>
            <a:r>
              <a:rPr lang="es-ES" sz="2400" dirty="0">
                <a:solidFill>
                  <a:srgbClr val="C0C9C2">
                    <a:lumMod val="50000"/>
                  </a:srgbClr>
                </a:solidFill>
                <a:latin typeface="Biome Light"/>
              </a:rPr>
              <a:t> nombres de </a:t>
            </a:r>
            <a:r>
              <a:rPr lang="es-ES" sz="2400" b="1" dirty="0">
                <a:solidFill>
                  <a:srgbClr val="C0C9C2">
                    <a:lumMod val="50000"/>
                  </a:srgbClr>
                </a:solidFill>
                <a:latin typeface="Biome Light"/>
              </a:rPr>
              <a:t>usuario o contraseñas</a:t>
            </a:r>
            <a:r>
              <a:rPr lang="es-ES" sz="2400" dirty="0">
                <a:solidFill>
                  <a:srgbClr val="C0C9C2">
                    <a:lumMod val="50000"/>
                  </a:srgbClr>
                </a:solidFill>
                <a:latin typeface="Biome Light"/>
              </a:rPr>
              <a:t>.</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Tree>
    <p:extLst>
      <p:ext uri="{BB962C8B-B14F-4D97-AF65-F5344CB8AC3E}">
        <p14:creationId xmlns:p14="http://schemas.microsoft.com/office/powerpoint/2010/main" val="3555476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66</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193899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p:txBody>
      </p:sp>
      <p:sp>
        <p:nvSpPr>
          <p:cNvPr id="11" name="Rectángulo 10">
            <a:extLst>
              <a:ext uri="{FF2B5EF4-FFF2-40B4-BE49-F238E27FC236}">
                <a16:creationId xmlns:a16="http://schemas.microsoft.com/office/drawing/2014/main" id="{293B9E44-0D40-437D-9EBA-BEAC47886FC7}"/>
              </a:ext>
            </a:extLst>
          </p:cNvPr>
          <p:cNvSpPr/>
          <p:nvPr/>
        </p:nvSpPr>
        <p:spPr>
          <a:xfrm>
            <a:off x="1161143" y="2629381"/>
            <a:ext cx="10499920" cy="1432557"/>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637207" y="4781372"/>
            <a:ext cx="11023856" cy="1200329"/>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También llamado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XSS</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es un tipo de ataque en el cual actores maliciosos logran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inyectar un script malicioso </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en un </a:t>
            </a:r>
            <a:r>
              <a:rPr kumimoji="0" lang="es-ES" sz="2400" i="0" u="sng" strike="noStrike" kern="1200" cap="none" spc="0" normalizeH="0" baseline="0" noProof="0" dirty="0">
                <a:ln>
                  <a:noFill/>
                </a:ln>
                <a:solidFill>
                  <a:srgbClr val="C0C9C2">
                    <a:lumMod val="50000"/>
                  </a:srgbClr>
                </a:solidFill>
                <a:effectLst/>
                <a:uLnTx/>
                <a:uFillTx/>
                <a:latin typeface="Biome Light"/>
                <a:ea typeface="+mn-ea"/>
                <a:cs typeface="+mn-cs"/>
              </a:rPr>
              <a:t>sitio web </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para luego ser procesado y ejecutado.</a:t>
            </a:r>
          </a:p>
        </p:txBody>
      </p:sp>
      <p:pic>
        <p:nvPicPr>
          <p:cNvPr id="2" name="Imagen 1">
            <a:extLst>
              <a:ext uri="{FF2B5EF4-FFF2-40B4-BE49-F238E27FC236}">
                <a16:creationId xmlns:a16="http://schemas.microsoft.com/office/drawing/2014/main" id="{F05CB55E-6AD5-4806-82AD-6B6FA4875086}"/>
              </a:ext>
            </a:extLst>
          </p:cNvPr>
          <p:cNvPicPr>
            <a:picLocks noChangeAspect="1"/>
          </p:cNvPicPr>
          <p:nvPr/>
        </p:nvPicPr>
        <p:blipFill>
          <a:blip r:embed="rId3"/>
          <a:stretch>
            <a:fillRect/>
          </a:stretch>
        </p:blipFill>
        <p:spPr>
          <a:xfrm>
            <a:off x="4461580" y="5688002"/>
            <a:ext cx="3791466" cy="1597959"/>
          </a:xfrm>
          <a:prstGeom prst="rect">
            <a:avLst/>
          </a:prstGeom>
        </p:spPr>
      </p:pic>
      <p:pic>
        <p:nvPicPr>
          <p:cNvPr id="3" name="Imagen 2">
            <a:extLst>
              <a:ext uri="{FF2B5EF4-FFF2-40B4-BE49-F238E27FC236}">
                <a16:creationId xmlns:a16="http://schemas.microsoft.com/office/drawing/2014/main" id="{A3730F1C-DF06-4658-99AA-B547EF00B86C}"/>
              </a:ext>
            </a:extLst>
          </p:cNvPr>
          <p:cNvPicPr>
            <a:picLocks noChangeAspect="1"/>
          </p:cNvPicPr>
          <p:nvPr/>
        </p:nvPicPr>
        <p:blipFill>
          <a:blip r:embed="rId4"/>
          <a:stretch>
            <a:fillRect/>
          </a:stretch>
        </p:blipFill>
        <p:spPr>
          <a:xfrm>
            <a:off x="6892437" y="5700183"/>
            <a:ext cx="3048732" cy="1247635"/>
          </a:xfrm>
          <a:prstGeom prst="rect">
            <a:avLst/>
          </a:prstGeom>
        </p:spPr>
      </p:pic>
    </p:spTree>
    <p:extLst>
      <p:ext uri="{BB962C8B-B14F-4D97-AF65-F5344CB8AC3E}">
        <p14:creationId xmlns:p14="http://schemas.microsoft.com/office/powerpoint/2010/main" val="1156450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67</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0" name="Rectángulo 9">
            <a:extLst>
              <a:ext uri="{FF2B5EF4-FFF2-40B4-BE49-F238E27FC236}">
                <a16:creationId xmlns:a16="http://schemas.microsoft.com/office/drawing/2014/main" id="{6DFC2BDA-CCA9-4781-A2E0-B3BBD76661B9}"/>
              </a:ext>
            </a:extLst>
          </p:cNvPr>
          <p:cNvSpPr/>
          <p:nvPr/>
        </p:nvSpPr>
        <p:spPr>
          <a:xfrm>
            <a:off x="1161143" y="5193323"/>
            <a:ext cx="9038380" cy="820170"/>
          </a:xfrm>
          <a:prstGeom prst="rect">
            <a:avLst/>
          </a:prstGeom>
          <a:solidFill>
            <a:srgbClr val="F2F1EE">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1161143" y="2629381"/>
            <a:ext cx="10499920" cy="1835187"/>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837352" y="4946856"/>
            <a:ext cx="11023856" cy="156966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Inyección SQL es un método de infiltración de código intruso que se vale de una vulnerabilidad informática presente en una aplicación en el nivel de validación de las entradas para realizar operaciones sobre una base de datos.</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Tree>
    <p:extLst>
      <p:ext uri="{BB962C8B-B14F-4D97-AF65-F5344CB8AC3E}">
        <p14:creationId xmlns:p14="http://schemas.microsoft.com/office/powerpoint/2010/main" val="37253355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68</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0" name="Rectángulo 9">
            <a:extLst>
              <a:ext uri="{FF2B5EF4-FFF2-40B4-BE49-F238E27FC236}">
                <a16:creationId xmlns:a16="http://schemas.microsoft.com/office/drawing/2014/main" id="{6DFC2BDA-CCA9-4781-A2E0-B3BBD76661B9}"/>
              </a:ext>
            </a:extLst>
          </p:cNvPr>
          <p:cNvSpPr/>
          <p:nvPr/>
        </p:nvSpPr>
        <p:spPr>
          <a:xfrm>
            <a:off x="1161143" y="5193323"/>
            <a:ext cx="9038380" cy="820170"/>
          </a:xfrm>
          <a:prstGeom prst="rect">
            <a:avLst/>
          </a:prstGeom>
          <a:solidFill>
            <a:srgbClr val="F2F1EE">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1161143" y="2629381"/>
            <a:ext cx="10499920" cy="1835187"/>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837352" y="4946856"/>
            <a:ext cx="11023856" cy="156966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es-ES" sz="2400" dirty="0">
                <a:solidFill>
                  <a:srgbClr val="C0C9C2">
                    <a:lumMod val="50000"/>
                  </a:srgbClr>
                </a:solidFill>
                <a:latin typeface="Biome Light"/>
              </a:rPr>
              <a:t>Inyección SQL es un método de infiltración de código intruso que se vale de una vulnerabilidad informática presente en una aplicación en el nivel de validación de las entradas para realizar operaciones sobre una base de datos.</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pic>
        <p:nvPicPr>
          <p:cNvPr id="17" name="Imagen 16" descr="Icono&#10;&#10;Descripción generada automáticamente con confianza baja">
            <a:extLst>
              <a:ext uri="{FF2B5EF4-FFF2-40B4-BE49-F238E27FC236}">
                <a16:creationId xmlns:a16="http://schemas.microsoft.com/office/drawing/2014/main" id="{B534C165-0C65-4F5B-B6D2-45E2191D7941}"/>
              </a:ext>
            </a:extLst>
          </p:cNvPr>
          <p:cNvPicPr>
            <a:picLocks noChangeAspect="1"/>
          </p:cNvPicPr>
          <p:nvPr/>
        </p:nvPicPr>
        <p:blipFill>
          <a:blip r:embed="rId3"/>
          <a:stretch>
            <a:fillRect/>
          </a:stretch>
        </p:blipFill>
        <p:spPr>
          <a:xfrm>
            <a:off x="9258990" y="73356"/>
            <a:ext cx="2602218" cy="2602218"/>
          </a:xfrm>
          <a:prstGeom prst="rect">
            <a:avLst/>
          </a:prstGeom>
        </p:spPr>
      </p:pic>
      <p:pic>
        <p:nvPicPr>
          <p:cNvPr id="2" name="Imagen 1">
            <a:extLst>
              <a:ext uri="{FF2B5EF4-FFF2-40B4-BE49-F238E27FC236}">
                <a16:creationId xmlns:a16="http://schemas.microsoft.com/office/drawing/2014/main" id="{6756D85B-DF14-48A5-AF8C-6D76D2530B17}"/>
              </a:ext>
            </a:extLst>
          </p:cNvPr>
          <p:cNvPicPr>
            <a:picLocks noChangeAspect="1"/>
          </p:cNvPicPr>
          <p:nvPr/>
        </p:nvPicPr>
        <p:blipFill>
          <a:blip r:embed="rId4"/>
          <a:stretch>
            <a:fillRect/>
          </a:stretch>
        </p:blipFill>
        <p:spPr>
          <a:xfrm>
            <a:off x="8448266" y="3087372"/>
            <a:ext cx="2981325" cy="1533525"/>
          </a:xfrm>
          <a:prstGeom prst="rect">
            <a:avLst/>
          </a:prstGeom>
        </p:spPr>
      </p:pic>
    </p:spTree>
    <p:extLst>
      <p:ext uri="{BB962C8B-B14F-4D97-AF65-F5344CB8AC3E}">
        <p14:creationId xmlns:p14="http://schemas.microsoft.com/office/powerpoint/2010/main" val="956587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Clasificación de los ataques</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69</a:t>
            </a:fld>
            <a:endParaRPr lang="es-ES"/>
          </a:p>
        </p:txBody>
      </p:sp>
      <p:sp>
        <p:nvSpPr>
          <p:cNvPr id="15" name="CuadroTexto 14">
            <a:extLst>
              <a:ext uri="{FF2B5EF4-FFF2-40B4-BE49-F238E27FC236}">
                <a16:creationId xmlns:a16="http://schemas.microsoft.com/office/drawing/2014/main" id="{1CD845DE-0383-4094-B5B1-C563DC4C4E76}"/>
              </a:ext>
            </a:extLst>
          </p:cNvPr>
          <p:cNvSpPr txBox="1"/>
          <p:nvPr/>
        </p:nvSpPr>
        <p:spPr>
          <a:xfrm>
            <a:off x="1161143" y="1959907"/>
            <a:ext cx="9869714"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sng" strike="noStrike" kern="1200" cap="none" spc="0" normalizeH="0" baseline="0" noProof="0" dirty="0">
                <a:ln>
                  <a:noFill/>
                </a:ln>
                <a:solidFill>
                  <a:srgbClr val="C0C9C2">
                    <a:lumMod val="50000"/>
                  </a:srgbClr>
                </a:solidFill>
                <a:effectLst/>
                <a:uLnTx/>
                <a:uFillTx/>
                <a:latin typeface="Biome Light"/>
                <a:ea typeface="+mn-ea"/>
                <a:cs typeface="+mn-cs"/>
              </a:rPr>
              <a:t>Tipos de ataques</a:t>
            </a:r>
            <a:endParaRPr kumimoji="0" lang="es-ES" sz="2800" b="1" i="0" u="sng" strike="noStrike" kern="1200" cap="none" spc="0" normalizeH="0" baseline="0" noProof="0" dirty="0">
              <a:ln>
                <a:noFill/>
              </a:ln>
              <a:solidFill>
                <a:prstClr val="black"/>
              </a:solidFill>
              <a:effectLst/>
              <a:uLnTx/>
              <a:uFillTx/>
              <a:latin typeface="Biome Light"/>
              <a:ea typeface="+mn-ea"/>
              <a:cs typeface="+mn-cs"/>
            </a:endParaRPr>
          </a:p>
        </p:txBody>
      </p:sp>
      <p:sp>
        <p:nvSpPr>
          <p:cNvPr id="16" name="CuadroTexto 15">
            <a:extLst>
              <a:ext uri="{FF2B5EF4-FFF2-40B4-BE49-F238E27FC236}">
                <a16:creationId xmlns:a16="http://schemas.microsoft.com/office/drawing/2014/main" id="{E2A467CD-4C06-4C78-A6C5-FC12009CD558}"/>
              </a:ext>
            </a:extLst>
          </p:cNvPr>
          <p:cNvSpPr txBox="1"/>
          <p:nvPr/>
        </p:nvSpPr>
        <p:spPr>
          <a:xfrm>
            <a:off x="1161143" y="2542208"/>
            <a:ext cx="10624456" cy="304698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Reconocimiento de sistemas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footprinting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o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information</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r>
              <a:rPr kumimoji="0" lang="es-ES" sz="2400" b="0" i="0" u="none" strike="noStrike" kern="1200" cap="none" spc="0" normalizeH="0" baseline="0" noProof="0" dirty="0" err="1">
                <a:ln>
                  <a:noFill/>
                </a:ln>
                <a:solidFill>
                  <a:srgbClr val="C0C9C2">
                    <a:lumMod val="50000"/>
                  </a:srgbClr>
                </a:solidFill>
                <a:effectLst/>
                <a:uLnTx/>
                <a:uFillTx/>
                <a:latin typeface="Biome Light"/>
                <a:ea typeface="+mn-ea"/>
                <a:cs typeface="+mn-cs"/>
              </a:rPr>
              <a:t>gathering</a:t>
            </a: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Explotación de las vulnerabilidades del sistema.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Robo de información por </a:t>
            </a: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interceptación de mensajes.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Suplantación de identidad.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Cross-site Scripting.</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i="0" u="none" strike="noStrike" kern="1200" cap="none" spc="0" normalizeH="0" baseline="0" noProof="0" dirty="0">
                <a:ln>
                  <a:noFill/>
                </a:ln>
                <a:solidFill>
                  <a:srgbClr val="C0C9C2">
                    <a:lumMod val="50000"/>
                  </a:srgbClr>
                </a:solidFill>
                <a:effectLst/>
                <a:uLnTx/>
                <a:uFillTx/>
                <a:latin typeface="Biome Light"/>
                <a:ea typeface="+mn-ea"/>
                <a:cs typeface="+mn-cs"/>
              </a:rPr>
              <a:t>Inyección de código SQL.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400" b="1" i="0" u="none" strike="noStrike" kern="1200" cap="none" spc="0" normalizeH="0" baseline="0" noProof="0" dirty="0">
                <a:ln>
                  <a:noFill/>
                </a:ln>
                <a:solidFill>
                  <a:srgbClr val="C0C9C2">
                    <a:lumMod val="50000"/>
                  </a:srgbClr>
                </a:solidFill>
                <a:effectLst/>
                <a:uLnTx/>
                <a:uFillTx/>
                <a:latin typeface="Biome Light"/>
                <a:ea typeface="+mn-ea"/>
                <a:cs typeface="+mn-cs"/>
              </a:rPr>
              <a:t>Contra usuarios y contraseñas.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
        <p:nvSpPr>
          <p:cNvPr id="11" name="Rectángulo 10">
            <a:extLst>
              <a:ext uri="{FF2B5EF4-FFF2-40B4-BE49-F238E27FC236}">
                <a16:creationId xmlns:a16="http://schemas.microsoft.com/office/drawing/2014/main" id="{293B9E44-0D40-437D-9EBA-BEAC47886FC7}"/>
              </a:ext>
            </a:extLst>
          </p:cNvPr>
          <p:cNvSpPr/>
          <p:nvPr/>
        </p:nvSpPr>
        <p:spPr>
          <a:xfrm>
            <a:off x="990696" y="2297533"/>
            <a:ext cx="10499920" cy="2505327"/>
          </a:xfrm>
          <a:prstGeom prst="rect">
            <a:avLst/>
          </a:prstGeom>
          <a:solidFill>
            <a:srgbClr val="F2F1E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
        <p:nvSpPr>
          <p:cNvPr id="12" name="CuadroTexto 11">
            <a:extLst>
              <a:ext uri="{FF2B5EF4-FFF2-40B4-BE49-F238E27FC236}">
                <a16:creationId xmlns:a16="http://schemas.microsoft.com/office/drawing/2014/main" id="{B3EFC551-1E45-4B57-AD55-73760CC8E088}"/>
              </a:ext>
            </a:extLst>
          </p:cNvPr>
          <p:cNvSpPr txBox="1"/>
          <p:nvPr/>
        </p:nvSpPr>
        <p:spPr>
          <a:xfrm>
            <a:off x="728728" y="5248167"/>
            <a:ext cx="11023856" cy="830997"/>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rPr>
              <a:t>Ataques con fuerza bruta o at</a:t>
            </a:r>
            <a:r>
              <a:rPr lang="es-ES" sz="2400" dirty="0" err="1">
                <a:solidFill>
                  <a:srgbClr val="C0C9C2">
                    <a:lumMod val="50000"/>
                  </a:srgbClr>
                </a:solidFill>
                <a:latin typeface="Biome Light"/>
              </a:rPr>
              <a:t>aques</a:t>
            </a:r>
            <a:r>
              <a:rPr lang="es-ES" sz="2400" dirty="0">
                <a:solidFill>
                  <a:srgbClr val="C0C9C2">
                    <a:lumMod val="50000"/>
                  </a:srgbClr>
                </a:solidFill>
                <a:latin typeface="Biome Light"/>
              </a:rPr>
              <a:t> de diccionario cuya finalidad es obtener el acceso al sistema. </a:t>
            </a:r>
            <a:endParaRPr kumimoji="0" lang="es-ES" sz="2400" b="0" i="0" u="none" strike="noStrike" kern="1200" cap="none" spc="0" normalizeH="0" baseline="0" noProof="0" dirty="0">
              <a:ln>
                <a:noFill/>
              </a:ln>
              <a:solidFill>
                <a:srgbClr val="C0C9C2">
                  <a:lumMod val="50000"/>
                </a:srgbClr>
              </a:solidFill>
              <a:effectLst/>
              <a:uLnTx/>
              <a:uFillTx/>
              <a:latin typeface="Biome Light"/>
              <a:ea typeface="+mn-ea"/>
              <a:cs typeface="+mn-cs"/>
            </a:endParaRPr>
          </a:p>
        </p:txBody>
      </p:sp>
    </p:spTree>
    <p:extLst>
      <p:ext uri="{BB962C8B-B14F-4D97-AF65-F5344CB8AC3E}">
        <p14:creationId xmlns:p14="http://schemas.microsoft.com/office/powerpoint/2010/main" val="255164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manual de seguridad?</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7</a:t>
            </a:fld>
            <a:endParaRPr lang="es-ES"/>
          </a:p>
        </p:txBody>
      </p:sp>
      <p:sp>
        <p:nvSpPr>
          <p:cNvPr id="10" name="Marcador de contenido 2">
            <a:extLst>
              <a:ext uri="{FF2B5EF4-FFF2-40B4-BE49-F238E27FC236}">
                <a16:creationId xmlns:a16="http://schemas.microsoft.com/office/drawing/2014/main" id="{961B3927-B1F0-4ADD-A3DC-A8C2DDC926FD}"/>
              </a:ext>
            </a:extLst>
          </p:cNvPr>
          <p:cNvSpPr>
            <a:spLocks noGrp="1"/>
          </p:cNvSpPr>
          <p:nvPr>
            <p:ph type="body" sz="quarter" idx="11"/>
          </p:nvPr>
        </p:nvSpPr>
        <p:spPr>
          <a:xfrm>
            <a:off x="914512" y="2000250"/>
            <a:ext cx="10033121" cy="3398838"/>
          </a:xfrm>
        </p:spPr>
        <p:txBody>
          <a:bodyPr rtlCol="0">
            <a:normAutofit/>
          </a:bodyPr>
          <a:lstStyle/>
          <a:p>
            <a:pPr rtl="0"/>
            <a:r>
              <a:rPr lang="es-ES" dirty="0"/>
              <a:t>Los pasos para elaborar un manual de seguridad deben ser al menos:</a:t>
            </a:r>
          </a:p>
          <a:p>
            <a:pPr marL="342900" indent="-342900" rtl="0">
              <a:buFont typeface="Wingdings" panose="05000000000000000000" pitchFamily="2" charset="2"/>
              <a:buChar char="q"/>
            </a:pPr>
            <a:r>
              <a:rPr lang="es-ES" dirty="0"/>
              <a:t>Formar un equipo integrado por personas de diferentes departamentos de la organización.</a:t>
            </a:r>
          </a:p>
          <a:p>
            <a:pPr marL="342900" indent="-342900" rtl="0">
              <a:buFont typeface="Wingdings" panose="05000000000000000000" pitchFamily="2" charset="2"/>
              <a:buChar char="q"/>
            </a:pPr>
            <a:r>
              <a:rPr lang="es-ES" b="1" dirty="0"/>
              <a:t>Elaborar el documento.</a:t>
            </a:r>
          </a:p>
          <a:p>
            <a:pPr marL="342900" indent="-342900" rtl="0">
              <a:buFont typeface="Wingdings" panose="05000000000000000000" pitchFamily="2" charset="2"/>
              <a:buChar char="q"/>
            </a:pPr>
            <a:r>
              <a:rPr lang="es-ES" sz="2400" dirty="0"/>
              <a:t>Publicar de manera oficial el manual.</a:t>
            </a:r>
          </a:p>
        </p:txBody>
      </p:sp>
      <p:pic>
        <p:nvPicPr>
          <p:cNvPr id="2" name="Imagen 1">
            <a:extLst>
              <a:ext uri="{FF2B5EF4-FFF2-40B4-BE49-F238E27FC236}">
                <a16:creationId xmlns:a16="http://schemas.microsoft.com/office/drawing/2014/main" id="{9D032CA7-FA14-48DB-A678-A001C63BE286}"/>
              </a:ext>
            </a:extLst>
          </p:cNvPr>
          <p:cNvPicPr>
            <a:picLocks noChangeAspect="1"/>
          </p:cNvPicPr>
          <p:nvPr/>
        </p:nvPicPr>
        <p:blipFill rotWithShape="1">
          <a:blip r:embed="rId3">
            <a:alphaModFix amt="69000"/>
          </a:blip>
          <a:srcRect l="7672" t="7688" r="8881" b="16626"/>
          <a:stretch/>
        </p:blipFill>
        <p:spPr>
          <a:xfrm>
            <a:off x="7035282" y="4460032"/>
            <a:ext cx="1716832" cy="1679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ángulo 7">
            <a:extLst>
              <a:ext uri="{FF2B5EF4-FFF2-40B4-BE49-F238E27FC236}">
                <a16:creationId xmlns:a16="http://schemas.microsoft.com/office/drawing/2014/main" id="{4813B202-34CB-4294-9866-B327386EEAA9}"/>
              </a:ext>
            </a:extLst>
          </p:cNvPr>
          <p:cNvSpPr/>
          <p:nvPr/>
        </p:nvSpPr>
        <p:spPr>
          <a:xfrm>
            <a:off x="816040" y="2754923"/>
            <a:ext cx="9934022" cy="1487767"/>
          </a:xfrm>
          <a:prstGeom prst="rect">
            <a:avLst/>
          </a:prstGeom>
          <a:solidFill>
            <a:srgbClr val="F2F1EE">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Biome Light"/>
              <a:ea typeface="+mn-ea"/>
              <a:cs typeface="+mn-cs"/>
            </a:endParaRPr>
          </a:p>
        </p:txBody>
      </p:sp>
    </p:spTree>
    <p:extLst>
      <p:ext uri="{BB962C8B-B14F-4D97-AF65-F5344CB8AC3E}">
        <p14:creationId xmlns:p14="http://schemas.microsoft.com/office/powerpoint/2010/main" val="17568830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8467C95-DF23-40B9-B265-2E6F3DE29030}"/>
              </a:ext>
            </a:extLst>
          </p:cNvPr>
          <p:cNvSpPr>
            <a:spLocks noGrp="1"/>
          </p:cNvSpPr>
          <p:nvPr>
            <p:ph type="title"/>
          </p:nvPr>
        </p:nvSpPr>
        <p:spPr>
          <a:xfrm>
            <a:off x="704933" y="2126988"/>
            <a:ext cx="6223406" cy="2242441"/>
          </a:xfrm>
        </p:spPr>
        <p:txBody>
          <a:bodyPr rtlCol="0">
            <a:noAutofit/>
          </a:bodyPr>
          <a:lstStyle/>
          <a:p>
            <a:pPr rtl="0"/>
            <a:r>
              <a:rPr lang="es-ES" sz="12000" dirty="0"/>
              <a:t>Gracias</a:t>
            </a:r>
          </a:p>
        </p:txBody>
      </p:sp>
      <p:sp>
        <p:nvSpPr>
          <p:cNvPr id="18" name="Marcador de texto 17">
            <a:extLst>
              <a:ext uri="{FF2B5EF4-FFF2-40B4-BE49-F238E27FC236}">
                <a16:creationId xmlns:a16="http://schemas.microsoft.com/office/drawing/2014/main" id="{27A48A35-E5E4-4A5F-9F91-BAEA4F5DF21D}"/>
              </a:ext>
            </a:extLst>
          </p:cNvPr>
          <p:cNvSpPr>
            <a:spLocks noGrp="1"/>
          </p:cNvSpPr>
          <p:nvPr>
            <p:ph type="body" sz="quarter" idx="12"/>
          </p:nvPr>
        </p:nvSpPr>
        <p:spPr>
          <a:xfrm>
            <a:off x="1028700" y="5078186"/>
            <a:ext cx="5067300" cy="1416881"/>
          </a:xfrm>
        </p:spPr>
        <p:txBody>
          <a:bodyPr rtlCol="0"/>
          <a:lstStyle/>
          <a:p>
            <a:pPr rtl="0"/>
            <a:r>
              <a:rPr lang="es-ES" dirty="0"/>
              <a:t>UT02 – Seguridad y Alta Disponibilidad</a:t>
            </a:r>
          </a:p>
          <a:p>
            <a:pPr rtl="0"/>
            <a:r>
              <a:rPr lang="es-ES" dirty="0"/>
              <a:t>Mari Loli Paralera Romero</a:t>
            </a:r>
          </a:p>
          <a:p>
            <a:pPr rtl="0"/>
            <a:r>
              <a:rPr lang="es-ES" dirty="0"/>
              <a:t>IES AL –ÁNDALUS, 23 marzo de 2022</a:t>
            </a:r>
          </a:p>
          <a:p>
            <a:pPr rtl="0"/>
            <a:endParaRPr lang="es-ES" dirty="0"/>
          </a:p>
        </p:txBody>
      </p:sp>
      <p:pic>
        <p:nvPicPr>
          <p:cNvPr id="7" name="Imagen 6" descr="Una caricatura de una persona&#10;&#10;Descripción generada automáticamente con confianza media">
            <a:extLst>
              <a:ext uri="{FF2B5EF4-FFF2-40B4-BE49-F238E27FC236}">
                <a16:creationId xmlns:a16="http://schemas.microsoft.com/office/drawing/2014/main" id="{EE69D387-4275-4870-B16E-B53F8AF6FF53}"/>
              </a:ext>
            </a:extLst>
          </p:cNvPr>
          <p:cNvPicPr>
            <a:picLocks noChangeAspect="1"/>
          </p:cNvPicPr>
          <p:nvPr/>
        </p:nvPicPr>
        <p:blipFill>
          <a:blip r:embed="rId3"/>
          <a:stretch>
            <a:fillRect/>
          </a:stretch>
        </p:blipFill>
        <p:spPr>
          <a:xfrm>
            <a:off x="7357696" y="1629509"/>
            <a:ext cx="3543423" cy="323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203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plan de contingencia?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8</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1859573"/>
            <a:ext cx="11010787" cy="339883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Es un conjunto de procedimientos que nos van a permitir a </a:t>
            </a:r>
            <a:r>
              <a:rPr lang="es-ES" sz="2400" b="1" dirty="0"/>
              <a:t>reducir el impacto </a:t>
            </a:r>
            <a:r>
              <a:rPr lang="es-ES" sz="2400" dirty="0"/>
              <a:t>de un determinado </a:t>
            </a:r>
            <a:r>
              <a:rPr lang="es-ES" sz="2400" b="1" dirty="0"/>
              <a:t>imprevisto</a:t>
            </a:r>
            <a:r>
              <a:rPr lang="es-ES" sz="2400" dirty="0"/>
              <a:t> dentro de la actividad habitual que se desempeña en  la empresa con el objetivo de garantizar su continuidad.</a:t>
            </a:r>
          </a:p>
        </p:txBody>
      </p:sp>
    </p:spTree>
    <p:extLst>
      <p:ext uri="{BB962C8B-B14F-4D97-AF65-F5344CB8AC3E}">
        <p14:creationId xmlns:p14="http://schemas.microsoft.com/office/powerpoint/2010/main" val="330891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BEC46ADB-55E5-43DA-8E91-C49412A33045}"/>
              </a:ext>
            </a:extLst>
          </p:cNvPr>
          <p:cNvSpPr>
            <a:spLocks noGrp="1"/>
          </p:cNvSpPr>
          <p:nvPr>
            <p:ph type="title"/>
          </p:nvPr>
        </p:nvSpPr>
        <p:spPr>
          <a:xfrm>
            <a:off x="914512" y="876299"/>
            <a:ext cx="11010787" cy="2242441"/>
          </a:xfrm>
        </p:spPr>
        <p:txBody>
          <a:bodyPr rtlCol="0">
            <a:normAutofit/>
          </a:bodyPr>
          <a:lstStyle/>
          <a:p>
            <a:pPr rtl="0"/>
            <a:r>
              <a:rPr lang="es-ES" sz="4800" dirty="0"/>
              <a:t>¿Qué es un plan de contingencia?</a:t>
            </a:r>
          </a:p>
        </p:txBody>
      </p:sp>
      <p:sp>
        <p:nvSpPr>
          <p:cNvPr id="9" name="Marcador de número de diapositiva 8">
            <a:extLst>
              <a:ext uri="{FF2B5EF4-FFF2-40B4-BE49-F238E27FC236}">
                <a16:creationId xmlns:a16="http://schemas.microsoft.com/office/drawing/2014/main" id="{AA7B234E-FE17-4087-92FD-3802CA26E967}"/>
              </a:ext>
            </a:extLst>
          </p:cNvPr>
          <p:cNvSpPr>
            <a:spLocks noGrp="1"/>
          </p:cNvSpPr>
          <p:nvPr>
            <p:ph type="sldNum" sz="quarter" idx="4"/>
          </p:nvPr>
        </p:nvSpPr>
        <p:spPr/>
        <p:txBody>
          <a:bodyPr rtlCol="0"/>
          <a:lstStyle/>
          <a:p>
            <a:pPr rtl="0"/>
            <a:fld id="{294A09A9-5501-47C1-A89A-A340965A2BE2}" type="slidenum">
              <a:rPr lang="es-ES" smtClean="0"/>
              <a:pPr rtl="0"/>
              <a:t>9</a:t>
            </a:fld>
            <a:endParaRPr lang="es-ES"/>
          </a:p>
        </p:txBody>
      </p:sp>
      <p:sp>
        <p:nvSpPr>
          <p:cNvPr id="11" name="Marcador de contenido 2">
            <a:extLst>
              <a:ext uri="{FF2B5EF4-FFF2-40B4-BE49-F238E27FC236}">
                <a16:creationId xmlns:a16="http://schemas.microsoft.com/office/drawing/2014/main" id="{4A4C3D8E-02C4-4BE2-8397-A850FF34DC44}"/>
              </a:ext>
            </a:extLst>
          </p:cNvPr>
          <p:cNvSpPr txBox="1">
            <a:spLocks/>
          </p:cNvSpPr>
          <p:nvPr/>
        </p:nvSpPr>
        <p:spPr>
          <a:xfrm>
            <a:off x="914512" y="1859573"/>
            <a:ext cx="11010787" cy="339883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t>Es un conjunto de procedimientos que nos van a permitir a </a:t>
            </a:r>
            <a:r>
              <a:rPr lang="es-ES" sz="2400" b="1" dirty="0"/>
              <a:t>reducir el impacto </a:t>
            </a:r>
            <a:r>
              <a:rPr lang="es-ES" sz="2400" dirty="0"/>
              <a:t>de un determinado </a:t>
            </a:r>
            <a:r>
              <a:rPr lang="es-ES" sz="2400" b="1" dirty="0"/>
              <a:t>imprevisto</a:t>
            </a:r>
            <a:r>
              <a:rPr lang="es-ES" sz="2400" dirty="0"/>
              <a:t> dentro de la actividad habitual que se desempeña en  la empresa con el objetivo de garantizar su continuidad.</a:t>
            </a:r>
          </a:p>
          <a:p>
            <a:r>
              <a:rPr lang="es-ES" sz="2400" dirty="0"/>
              <a:t>Debe contemplar:</a:t>
            </a:r>
          </a:p>
          <a:p>
            <a:pPr marL="342900" indent="-342900">
              <a:buFont typeface="Wingdings" panose="05000000000000000000" pitchFamily="2" charset="2"/>
              <a:buChar char="q"/>
            </a:pPr>
            <a:r>
              <a:rPr lang="es-ES" sz="2400" b="1" dirty="0"/>
              <a:t>Un análisis de riesgos del sistema</a:t>
            </a:r>
            <a:r>
              <a:rPr lang="es-ES" sz="2400" dirty="0"/>
              <a:t>.</a:t>
            </a:r>
          </a:p>
        </p:txBody>
      </p:sp>
    </p:spTree>
    <p:extLst>
      <p:ext uri="{BB962C8B-B14F-4D97-AF65-F5344CB8AC3E}">
        <p14:creationId xmlns:p14="http://schemas.microsoft.com/office/powerpoint/2010/main" val="2128923680"/>
      </p:ext>
    </p:extLst>
  </p:cSld>
  <p:clrMapOvr>
    <a:masterClrMapping/>
  </p:clrMapOvr>
</p:sld>
</file>

<file path=ppt/theme/theme1.xml><?xml version="1.0" encoding="utf-8"?>
<a:theme xmlns:a="http://schemas.openxmlformats.org/drawingml/2006/main" name="Tema de Offic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278_TF16411245_Win32.potx" id="{189CD194-6419-462D-82C3-1088254D3918}" vid="{626AA598-97CB-43D1-8F24-C4C5EB153DF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3.xml><?xml version="1.0" encoding="utf-8"?>
<ds:datastoreItem xmlns:ds="http://schemas.openxmlformats.org/officeDocument/2006/customXml" ds:itemID="{D0976319-4513-485C-AD3A-E56C39927A38}">
  <ds:schemaRefs>
    <ds:schemaRef ds:uri="16c05727-aa75-4e4a-9b5f-8a80a1165891"/>
    <ds:schemaRef ds:uri="http://purl.org/dc/terms/"/>
    <ds:schemaRef ds:uri="http://schemas.microsoft.com/office/2006/documentManagement/types"/>
    <ds:schemaRef ds:uri="http://schemas.openxmlformats.org/package/2006/metadata/core-properties"/>
    <ds:schemaRef ds:uri="http://www.w3.org/XML/1998/namespace"/>
    <ds:schemaRef ds:uri="71af3243-3dd4-4a8d-8c0d-dd76da1f02a5"/>
    <ds:schemaRef ds:uri="http://purl.org/dc/elements/1.1/"/>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{93F483D3-D1CB-4048-9A53-43CD1C4643AF}tf16411245_win32</Template>
  <TotalTime>692</TotalTime>
  <Words>3252</Words>
  <Application>Microsoft Office PowerPoint</Application>
  <PresentationFormat>Panorámica</PresentationFormat>
  <Paragraphs>530</Paragraphs>
  <Slides>70</Slides>
  <Notes>70</Notes>
  <HiddenSlides>0</HiddenSlides>
  <MMClips>3</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70</vt:i4>
      </vt:variant>
    </vt:vector>
  </HeadingPairs>
  <TitlesOfParts>
    <vt:vector size="77" baseType="lpstr">
      <vt:lpstr>Arial</vt:lpstr>
      <vt:lpstr>Biome Light</vt:lpstr>
      <vt:lpstr>Calibri</vt:lpstr>
      <vt:lpstr>Encode Sans</vt:lpstr>
      <vt:lpstr>Georgia</vt:lpstr>
      <vt:lpstr>Wingdings</vt:lpstr>
      <vt:lpstr>Tema de Office</vt:lpstr>
      <vt:lpstr>Implantación  de mecanismos  de seguridad activa.</vt:lpstr>
      <vt:lpstr>Índice</vt:lpstr>
      <vt:lpstr>Plan de Contingencias</vt:lpstr>
      <vt:lpstr>¿Qué es un manual de seguridad?</vt:lpstr>
      <vt:lpstr>¿Qué es un manual de seguridad?</vt:lpstr>
      <vt:lpstr>¿Qué es un manual de seguridad?</vt:lpstr>
      <vt:lpstr>¿Qué es un manual de seguridad?</vt:lpstr>
      <vt:lpstr>¿Qué es un plan de contingencia?</vt:lpstr>
      <vt:lpstr>¿Qué es un plan de contingencia?</vt:lpstr>
      <vt:lpstr>¿Qué es un plan de contingencia?</vt:lpstr>
      <vt:lpstr>¿Qué es un plan de contingencia?</vt:lpstr>
      <vt:lpstr>¿Qué es un plan de contingencia?</vt:lpstr>
      <vt:lpstr>¿Qué es un plan de contingencia?</vt:lpstr>
      <vt:lpstr>¿Qué es un plan de contingencia?</vt:lpstr>
      <vt:lpstr>Evaluación - Planificación - Viabilidad</vt:lpstr>
      <vt:lpstr>Ejecución - Recuperación</vt:lpstr>
      <vt:lpstr>Pautas y Prácticas Seguras</vt:lpstr>
      <vt:lpstr>Presentación de PowerPoint</vt:lpstr>
      <vt:lpstr>Pautas</vt:lpstr>
      <vt:lpstr>Pautas</vt:lpstr>
      <vt:lpstr>Herramientas preventivas / paliativas</vt:lpstr>
      <vt:lpstr>Herramientas preventivas / paliativas</vt:lpstr>
      <vt:lpstr>Herramientas Preventivas</vt:lpstr>
      <vt:lpstr>Herramientas Paliativas</vt:lpstr>
      <vt:lpstr>Ejemplo de sistema de copias</vt:lpstr>
      <vt:lpstr>Veamos recomendaciones de buenas prácticas</vt:lpstr>
      <vt:lpstr>Presentación de PowerPoint</vt:lpstr>
      <vt:lpstr>Ataques y contramedidas en sistemas personales.</vt:lpstr>
      <vt:lpstr>Ataques y contramedidas en sistemas personales.</vt:lpstr>
      <vt:lpstr>Ataques y contramedidas en sistemas personales.</vt:lpstr>
      <vt:lpstr>Ataques y contramedidas en sistemas personales.</vt:lpstr>
      <vt:lpstr>Seguridad Física</vt:lpstr>
      <vt:lpstr>Seguridad Lógica</vt:lpstr>
      <vt:lpstr>Ataques y contramedidas en sistemas personales.</vt:lpstr>
      <vt:lpstr>Ataques y contramedidas en sistemas personales.</vt:lpstr>
      <vt:lpstr>Ataques y contramedidas en sistemas personales.</vt:lpstr>
      <vt:lpstr>Seguridad Activa</vt:lpstr>
      <vt:lpstr>Seguridad Activa</vt:lpstr>
      <vt:lpstr>Seguridad Activa</vt:lpstr>
      <vt:lpstr>Seguridad Pasiva</vt:lpstr>
      <vt:lpstr>Seguridad Pasiva</vt:lpstr>
      <vt:lpstr>Seguridad Pasiva</vt:lpstr>
      <vt:lpstr>La diferencia entre seguridad activa y pasiva es que: </vt:lpstr>
      <vt:lpstr>La diferencia entre seguridad activa y pasiva es que: </vt:lpstr>
      <vt:lpstr>Fases de un ataque informático</vt:lpstr>
      <vt:lpstr>Fases de un ataque informático</vt:lpstr>
      <vt:lpstr>Fases de un ataque informático</vt:lpstr>
      <vt:lpstr>Fases de un ataque informático</vt:lpstr>
      <vt:lpstr>Fases de un ataque informático</vt:lpstr>
      <vt:lpstr>Clasificación de los ataques</vt:lpstr>
      <vt:lpstr>Clasificación de los ataques</vt:lpstr>
      <vt:lpstr>Clasificación de los ataques</vt:lpstr>
      <vt:lpstr>Un ataque se clasifica como activo o pasivo:</vt:lpstr>
      <vt:lpstr>Un ataque se clasifica como activo o pasivo:</vt:lpstr>
      <vt:lpstr>Clasificación de los ataques</vt:lpstr>
      <vt:lpstr>Veamos varios ejemplos:</vt:lpstr>
      <vt:lpstr>Presentación de PowerPoint</vt:lpstr>
      <vt:lpstr>Veamos varios ejemplos:</vt:lpstr>
      <vt:lpstr>Presentación de PowerPoint</vt:lpstr>
      <vt:lpstr>Clasificación de los ataques</vt:lpstr>
      <vt:lpstr>Clasificación de los ataques</vt:lpstr>
      <vt:lpstr>Clasificación de los ataques</vt:lpstr>
      <vt:lpstr>Clasificación de los ataques</vt:lpstr>
      <vt:lpstr>Clasificación de los ataques</vt:lpstr>
      <vt:lpstr>Clasificación de los ataques</vt:lpstr>
      <vt:lpstr>Clasificación de los ataques</vt:lpstr>
      <vt:lpstr>Clasificación de los ataques</vt:lpstr>
      <vt:lpstr>Clasificación de los ataques</vt:lpstr>
      <vt:lpstr>Clasificación de los ataques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Revisión anual</dc:title>
  <dc:creator>Maria Dolores Paralera</dc:creator>
  <cp:lastModifiedBy>Maria Dolores Paralera</cp:lastModifiedBy>
  <cp:revision>86</cp:revision>
  <dcterms:created xsi:type="dcterms:W3CDTF">2022-03-22T18:30:38Z</dcterms:created>
  <dcterms:modified xsi:type="dcterms:W3CDTF">2022-03-23T18:46:06Z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